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5" r:id="rId3"/>
    <p:sldId id="353" r:id="rId4"/>
    <p:sldId id="352" r:id="rId5"/>
    <p:sldId id="343" r:id="rId6"/>
    <p:sldId id="350" r:id="rId7"/>
    <p:sldId id="346" r:id="rId8"/>
    <p:sldId id="282" r:id="rId9"/>
    <p:sldId id="257" r:id="rId10"/>
    <p:sldId id="340" r:id="rId11"/>
    <p:sldId id="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B97CA-E4BD-4724-8919-0461F7A9D2F9}" v="130" dt="2026-04-23T00:08:59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83F1-BF6E-4A98-8153-BAC9ABDE7CE3}" type="datetimeFigureOut">
              <a:rPr lang="en-US" dirty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07412"/>
      </p:ext>
    </p:extLst>
  </p:cSld>
  <p:clrMapOvr>
    <a:masterClrMapping/>
  </p:clrMapOvr>
  <p:transition spd="slow" advClick="0" advTm="10000">
    <p:wipe/>
  </p:transition>
  <p:hf sldNum="0"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BE5A2-57A1-4629-B29D-D386573AF9F3}" type="datetimeFigureOut">
              <a:rPr lang="en-US" dirty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6937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2485-1B57-41B4-A998-97848CC136C2}" type="datetimeFigureOut">
              <a:rPr lang="en-US" dirty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9780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6E92-E5C8-4FF8-B2BE-A516F6A1724E}" type="datetimeFigureOut">
              <a:rPr lang="en-US" dirty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7370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232-C681-46A2-B21F-2BD21E9CA134}" type="datetimeFigureOut">
              <a:rPr lang="en-US" dirty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04377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E26E-66F9-4E5F-9E07-CA7CDB200281}" type="datetimeFigureOut">
              <a:rPr lang="en-US" dirty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0245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A01C-F286-49E7-998E-3D5BB613F99A}" type="datetimeFigureOut">
              <a:rPr lang="en-US" dirty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965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2C0A-F771-42D9-AAB0-90C3A2B0FEAD}" type="datetimeFigureOut">
              <a:rPr lang="en-US" dirty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4109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A270-409D-4410-9649-B7481576446C}" type="datetimeFigureOut">
              <a:rPr lang="en-US" dirty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9802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00AA3-798A-4433-8927-6E115914B6EF}" type="datetimeFigureOut">
              <a:rPr lang="en-US" dirty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2791"/>
      </p:ext>
    </p:extLst>
  </p:cSld>
  <p:clrMapOvr>
    <a:masterClrMapping/>
  </p:clrMapOvr>
  <p:transition spd="slow" advClick="0" advTm="10000">
    <p:wipe/>
  </p:transition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2871-0F85-43DC-99D7-CA8E7437E2EC}" type="datetimeFigureOut">
              <a:rPr lang="en-US" dirty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787"/>
      </p:ext>
    </p:extLst>
  </p:cSld>
  <p:clrMapOvr>
    <a:masterClrMapping/>
  </p:clrMapOvr>
  <p:transition spd="slow" advClick="0" advTm="10000">
    <p:wipe/>
  </p:transition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E857DF4D-D974-434D-9D64-40B7405DF5F0}" type="datetimeFigureOut">
              <a:rPr lang="en-US" dirty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NIDA. (2018).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>
    <p:wip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576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ida.nih.gov/videos/dr-volkow-explains-basics-drugs-addiction" TargetMode="External"/><Relationship Id="rId2" Type="http://schemas.openxmlformats.org/officeDocument/2006/relationships/hyperlink" Target="https://www.asam.org/docs/default-source/quality-science/asam%E2%80%99s-2019-definition-of-addiction-(1).pdf?sfvrsn=b8b64fc2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-sfiQZqG24&amp;utm_source=chatgp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video" Target="https://www.youtube.com/embed/BeM5ByGLwNE?start=2&amp;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279" y="2375856"/>
            <a:ext cx="10883650" cy="1732846"/>
          </a:xfrm>
        </p:spPr>
        <p:txBody>
          <a:bodyPr anchor="b">
            <a:normAutofit/>
          </a:bodyPr>
          <a:lstStyle/>
          <a:p>
            <a:r>
              <a:rPr lang="en-US"/>
              <a:t>      </a:t>
            </a:r>
            <a:r>
              <a:rPr lang="en-US" sz="8000" b="1">
                <a:latin typeface="Times New Roman"/>
                <a:cs typeface="Times New Roman"/>
              </a:rPr>
              <a:t>Science of Addiction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3383" y="5204503"/>
            <a:ext cx="4380312" cy="1031765"/>
          </a:xfrm>
        </p:spPr>
        <p:txBody>
          <a:bodyPr anchor="t">
            <a:normAutofit/>
          </a:bodyPr>
          <a:lstStyle/>
          <a:p>
            <a:r>
              <a:rPr lang="en-US" sz="2000"/>
              <a:t>Keaton PETERSON</a:t>
            </a:r>
            <a:endParaRPr lang="en-US"/>
          </a:p>
          <a:p>
            <a:r>
              <a:rPr lang="en-US" sz="2000"/>
              <a:t>student </a:t>
            </a:r>
            <a:endParaRPr lang="en-US"/>
          </a:p>
        </p:txBody>
      </p:sp>
      <p:pic>
        <p:nvPicPr>
          <p:cNvPr id="4" name="Picture 3" descr="A blue and black text on a black background&#10;&#10;AI-generated content may be incorrect.">
            <a:extLst>
              <a:ext uri="{FF2B5EF4-FFF2-40B4-BE49-F238E27FC236}">
                <a16:creationId xmlns:a16="http://schemas.microsoft.com/office/drawing/2014/main" id="{1B1B5E5B-FA6A-6BF9-B196-C21528FAC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41" y="523737"/>
            <a:ext cx="6867054" cy="1198262"/>
          </a:xfrm>
          <a:prstGeom prst="rect">
            <a:avLst/>
          </a:prstGeom>
        </p:spPr>
      </p:pic>
      <p:pic>
        <p:nvPicPr>
          <p:cNvPr id="6" name="p1 slide 1 best ElevenLabs_2026-04-22T23_48_58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FB210D2B-EB3F-15B9-D055-16A67CF55B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AI-generated content may be incorrect.">
            <a:extLst>
              <a:ext uri="{FF2B5EF4-FFF2-40B4-BE49-F238E27FC236}">
                <a16:creationId xmlns:a16="http://schemas.microsoft.com/office/drawing/2014/main" id="{FF9D57A7-27EC-086F-2CF0-F9846CFA9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722766"/>
            <a:ext cx="11139778" cy="2924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77F725-F8B0-4316-89FE-2628573452EA}"/>
              </a:ext>
            </a:extLst>
          </p:cNvPr>
          <p:cNvSpPr txBox="1"/>
          <p:nvPr/>
        </p:nvSpPr>
        <p:spPr>
          <a:xfrm>
            <a:off x="1365295" y="4230094"/>
            <a:ext cx="10116388" cy="18001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                             </a:t>
            </a:r>
            <a:r>
              <a:rPr lang="en-US" sz="6000" i="1">
                <a:latin typeface="Times New Roman"/>
                <a:cs typeface="Times New Roman"/>
              </a:rPr>
              <a:t> Thank You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i="1">
              <a:latin typeface="Times New Roman"/>
              <a:cs typeface="Times New Roman"/>
            </a:endParaRPr>
          </a:p>
        </p:txBody>
      </p:sp>
      <p:pic>
        <p:nvPicPr>
          <p:cNvPr id="4" name="p1 slide 9ElevenLabs_2026-04-22T23_28_06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EEEFD01F-EF67-F09B-CF17-D30CB8CBC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371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0740-98F0-B44A-C9FF-D513349B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07" y="139232"/>
            <a:ext cx="9224904" cy="6886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>
                <a:latin typeface="Times New Roman"/>
                <a:cs typeface="Times New Roman"/>
              </a:rPr>
              <a:t>          </a:t>
            </a:r>
            <a:r>
              <a:rPr lang="en-US" sz="2000" b="1">
                <a:latin typeface="Times New Roman"/>
                <a:cs typeface="Times New Roman"/>
              </a:rPr>
              <a:t> </a:t>
            </a:r>
            <a:r>
              <a:rPr lang="en-US" sz="3200" b="1">
                <a:latin typeface="Times New Roman"/>
                <a:cs typeface="Times New Roman"/>
              </a:rPr>
              <a:t>                  </a:t>
            </a:r>
            <a:r>
              <a:rPr lang="en-US" sz="3600" b="1">
                <a:latin typeface="Times New Roman"/>
                <a:cs typeface="Times New Roman"/>
              </a:rPr>
              <a:t>    </a:t>
            </a:r>
            <a:r>
              <a:rPr lang="en-US" sz="3600" b="1" u="sng">
                <a:latin typeface="Times New Roman"/>
                <a:cs typeface="Times New Roman"/>
              </a:rPr>
              <a:t>Resources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36BFD-76A2-6977-3AF9-9CD4F4F4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77" y="676938"/>
            <a:ext cx="9970722" cy="5577216"/>
          </a:xfr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endParaRPr lang="en-US" sz="1200" b="1">
              <a:solidFill>
                <a:srgbClr val="262626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i="1">
                <a:solidFill>
                  <a:srgbClr val="000000"/>
                </a:solidFill>
                <a:latin typeface="Times New Roman"/>
                <a:cs typeface="Times New Roman"/>
              </a:rPr>
              <a:t> Asam’s-2019-definition-of-addiction-(1).pdf</a:t>
            </a:r>
            <a:r>
              <a:rPr lang="en-US" b="1">
                <a:solidFill>
                  <a:srgbClr val="000000"/>
                </a:solidFill>
                <a:latin typeface="Times New Roman"/>
                <a:cs typeface="Times New Roman"/>
              </a:rPr>
              <a:t>. American Addiction Centers. (n.d.). </a:t>
            </a:r>
            <a:r>
              <a:rPr lang="en-US" b="1" u="sng">
                <a:solidFill>
                  <a:srgbClr val="262626"/>
                </a:solidFill>
                <a:latin typeface="Times New Roman"/>
                <a:cs typeface="Times New Roman"/>
                <a:hlinkClick r:id="rId2"/>
              </a:rPr>
              <a:t>https://www.asam.org/docs/default-source/quality-science/asam’s-2019-definition-of-addiction-(1).</a:t>
            </a:r>
            <a:r>
              <a:rPr lang="en-US" b="1" u="sng" err="1">
                <a:solidFill>
                  <a:srgbClr val="262626"/>
                </a:solidFill>
                <a:latin typeface="Times New Roman"/>
                <a:cs typeface="Times New Roman"/>
                <a:hlinkClick r:id="rId2"/>
              </a:rPr>
              <a:t>pdf?sfvrsn</a:t>
            </a:r>
            <a:r>
              <a:rPr lang="en-US" b="1" u="sng">
                <a:solidFill>
                  <a:srgbClr val="262626"/>
                </a:solidFill>
                <a:latin typeface="Times New Roman"/>
                <a:cs typeface="Times New Roman"/>
                <a:hlinkClick r:id="rId2"/>
              </a:rPr>
              <a:t>=b8b64fc2_2</a:t>
            </a:r>
            <a:r>
              <a:rPr lang="en-US" b="1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n-US">
              <a:solidFill>
                <a:srgbClr val="000000"/>
              </a:solidFill>
              <a:highlight>
                <a:srgbClr val="C6C6C6"/>
              </a:highlight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>
                <a:solidFill>
                  <a:srgbClr val="262626"/>
                </a:solidFill>
                <a:latin typeface="Times New Roman"/>
                <a:cs typeface="Times New Roman"/>
              </a:rPr>
              <a:t> Dr. Volkow Explains the Basics of Drugs &amp; Addiction National Institute on   Drug Abuse. (n.d.). </a:t>
            </a:r>
            <a:r>
              <a:rPr lang="en-US" b="1" i="1">
                <a:solidFill>
                  <a:srgbClr val="262626"/>
                </a:solidFill>
                <a:latin typeface="Times New Roman"/>
                <a:cs typeface="Times New Roman"/>
              </a:rPr>
              <a:t>Dr. Volkow explains the basics of drugs &amp; addiction</a:t>
            </a:r>
            <a:r>
              <a:rPr lang="en-US" b="1">
                <a:solidFill>
                  <a:srgbClr val="262626"/>
                </a:solidFill>
                <a:latin typeface="Times New Roman"/>
                <a:cs typeface="Times New Roman"/>
              </a:rPr>
              <a:t> [Video]. </a:t>
            </a:r>
            <a:r>
              <a:rPr lang="en-US" b="1">
                <a:solidFill>
                  <a:srgbClr val="1AC16E"/>
                </a:solidFill>
                <a:latin typeface="Times New Roman"/>
                <a:cs typeface="Times New Roman"/>
                <a:hlinkClick r:id="rId3"/>
              </a:rPr>
              <a:t>https://nida.nih.gov/videos/dr-volkow-explains-basics-drugs-addiction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en-US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>
                <a:solidFill>
                  <a:srgbClr val="262626"/>
                </a:solidFill>
                <a:latin typeface="Times New Roman"/>
                <a:cs typeface="Times New Roman"/>
              </a:rPr>
              <a:t> How an Addicted Brain Works National Institute on Drug Abuse. (2018, June 7). </a:t>
            </a:r>
            <a:r>
              <a:rPr lang="en-US" b="1" i="1">
                <a:solidFill>
                  <a:srgbClr val="262626"/>
                </a:solidFill>
                <a:latin typeface="Times New Roman"/>
                <a:cs typeface="Times New Roman"/>
              </a:rPr>
              <a:t>How an addicted brain works</a:t>
            </a:r>
            <a:r>
              <a:rPr lang="en-US" b="1">
                <a:solidFill>
                  <a:srgbClr val="262626"/>
                </a:solidFill>
                <a:latin typeface="Times New Roman"/>
                <a:cs typeface="Times New Roman"/>
              </a:rPr>
              <a:t> [Video]. YouTube. </a:t>
            </a:r>
            <a:r>
              <a:rPr lang="en-US" b="1" u="sng">
                <a:solidFill>
                  <a:srgbClr val="262626"/>
                </a:solidFill>
                <a:latin typeface="Times New Roman"/>
                <a:cs typeface="Times New Roman"/>
                <a:hlinkClick r:id="rId4"/>
              </a:rPr>
              <a:t>https://www.youtube.com/watch?v=F-sfiQZqG24</a:t>
            </a:r>
            <a:endParaRPr lang="en-US" b="1">
              <a:solidFill>
                <a:srgbClr val="262626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endParaRPr lang="en-US" b="1">
              <a:solidFill>
                <a:srgbClr val="262626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800">
              <a:latin typeface="Times New Roman"/>
              <a:cs typeface="Times New Roma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06378-FA62-AE24-C2C8-4F026233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9882-7C27-4AD9-9DBA-430E5F915FC3}" type="datetime1">
              <a:rPr lang="en-US"/>
              <a:t>4/28/2026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08B7AF-B6BC-0A44-90E3-53D32CAE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</p:spTree>
    <p:extLst>
      <p:ext uri="{BB962C8B-B14F-4D97-AF65-F5344CB8AC3E}">
        <p14:creationId xmlns:p14="http://schemas.microsoft.com/office/powerpoint/2010/main" val="33282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385B-CBBE-41F7-429A-B9B0E4A6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-131964"/>
            <a:ext cx="5444382" cy="782710"/>
          </a:xfrm>
        </p:spPr>
        <p:txBody>
          <a:bodyPr anchor="t">
            <a:normAutofit fontScale="90000"/>
          </a:bodyPr>
          <a:lstStyle/>
          <a:p>
            <a:r>
              <a:rPr lang="en-US" sz="4800" b="1">
                <a:latin typeface="Times New Roman"/>
                <a:cs typeface="Times New Roman"/>
              </a:rPr>
              <a:t>     </a:t>
            </a:r>
            <a:r>
              <a:rPr lang="en-US" b="1" u="sng">
                <a:latin typeface="Times New Roman"/>
                <a:cs typeface="Times New Roman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E772-370A-B93B-95F9-313376A3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57" y="659125"/>
            <a:ext cx="7039502" cy="58794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>
                <a:latin typeface="Times New Roman"/>
                <a:ea typeface="+mn-lt"/>
                <a:cs typeface="Times New Roman"/>
              </a:rPr>
              <a:t>Addiction is a chronic brain disease that changes how people think, feel, and make decisions. </a:t>
            </a:r>
            <a:endParaRPr lang="en-US" sz="240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400" b="1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>
                <a:latin typeface="Times New Roman"/>
                <a:ea typeface="+mn-lt"/>
                <a:cs typeface="Times New Roman"/>
              </a:rPr>
              <a:t>It develops when substances affect the brain’s reward system, making control difficult despite harm. </a:t>
            </a:r>
            <a:endParaRPr lang="en-US" sz="240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400" b="1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>
                <a:latin typeface="Times New Roman"/>
                <a:ea typeface="+mn-lt"/>
                <a:cs typeface="Times New Roman"/>
              </a:rPr>
              <a:t>Addiction impacts not only the individual but also families and relationships. </a:t>
            </a:r>
          </a:p>
          <a:p>
            <a:pPr>
              <a:lnSpc>
                <a:spcPct val="100000"/>
              </a:lnSpc>
            </a:pPr>
            <a:endParaRPr lang="en-US" sz="2400" b="1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>
                <a:latin typeface="Times New Roman"/>
                <a:ea typeface="+mn-lt"/>
                <a:cs typeface="Times New Roman"/>
              </a:rPr>
              <a:t>Understanding causes, withdrawal, and treatment helps with recognizing addiction and supporting recovery.</a:t>
            </a:r>
            <a:endParaRPr lang="en-US" sz="240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000" b="1">
              <a:latin typeface="Times New Roman"/>
              <a:cs typeface="Times New Roman"/>
            </a:endParaRPr>
          </a:p>
        </p:txBody>
      </p: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8DC2D25E-1146-673C-80B8-78BEFA6D7D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68" r="26635" b="-60"/>
          <a:stretch>
            <a:fillRect/>
          </a:stretch>
        </p:blipFill>
        <p:spPr>
          <a:xfrm>
            <a:off x="-1" y="10"/>
            <a:ext cx="4663499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786A6-4B90-30CD-57B2-C09589E2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>
                <a:ea typeface="+mn-lt"/>
                <a:cs typeface="+mn-lt"/>
              </a:rPr>
              <a:t>NIDA. (2018)</a:t>
            </a:r>
            <a:endParaRPr lang="en-US" sz="1100"/>
          </a:p>
        </p:txBody>
      </p:sp>
      <p:pic>
        <p:nvPicPr>
          <p:cNvPr id="6" name="p1 slide2ElevenLabs_2026-04-22T23_19_25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98208545-616E-5F01-4A7F-2E3E71FC8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7661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CB040-3BB3-30CA-47E0-8E6B5C998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F99EB-3697-4C95-88E1-1E256888C697}" type="datetime1">
              <a:rPr lang="en-US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AF076-7239-5EB3-34E2-2E64693B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EBDA5-0472-9D2C-3BB3-1EF62BE3E53F}"/>
              </a:ext>
            </a:extLst>
          </p:cNvPr>
          <p:cNvSpPr txBox="1"/>
          <p:nvPr/>
        </p:nvSpPr>
        <p:spPr>
          <a:xfrm>
            <a:off x="1213556" y="1509888"/>
            <a:ext cx="9830740" cy="4191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 rtl="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58.3% of people age 12 or older used alcohol, tobacco, vaping, or illicit drugs in the past month, and 46.6% reported drinking alcohol.  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Among those who drink alcohol, 43.1% were binge drinkers. </a:t>
            </a:r>
            <a:endParaRPr lang="en-US" sz="2000" b="1" dirty="0">
              <a:latin typeface="Times New Roman"/>
              <a:cs typeface="Times New Roman"/>
            </a:endParaRPr>
          </a:p>
          <a:p>
            <a:pPr algn="l">
              <a:lnSpc>
                <a:spcPct val="150000"/>
              </a:lnSpc>
            </a:pPr>
            <a:endParaRPr lang="en-US" sz="2000" b="1" dirty="0">
              <a:latin typeface="Times New Roman"/>
              <a:cs typeface="Times New Roman"/>
            </a:endParaRPr>
          </a:p>
          <a:p>
            <a:pPr marL="342900" indent="-342900" algn="l" rtl="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16.8% of people (about 48.4 million) had a substance use disorder, including 9.8% with a drug use disorder.  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Times New Roman"/>
              <a:cs typeface="Times New Roman"/>
            </a:endParaRPr>
          </a:p>
          <a:p>
            <a:pPr marL="342900" indent="-342900" algn="l" rtl="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In Nevada, 1,392 people died from drug overdoses in 2024 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549CD-008B-437C-574D-6D14313B0E48}"/>
              </a:ext>
            </a:extLst>
          </p:cNvPr>
          <p:cNvSpPr txBox="1"/>
          <p:nvPr/>
        </p:nvSpPr>
        <p:spPr>
          <a:xfrm>
            <a:off x="2050815" y="428039"/>
            <a:ext cx="85513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       </a:t>
            </a:r>
            <a:r>
              <a:rPr lang="en-US" sz="3600" b="1" u="sng">
                <a:latin typeface="Times New Roman"/>
                <a:cs typeface="Times New Roman"/>
              </a:rPr>
              <a:t>2024 Substance Use Data/Statistics</a:t>
            </a:r>
            <a:endParaRPr lang="en-US" sz="3600" b="1" u="sng" dirty="0">
              <a:latin typeface="Times New Roman"/>
              <a:cs typeface="Times New Roman"/>
            </a:endParaRPr>
          </a:p>
          <a:p>
            <a:pPr algn="ctr"/>
            <a:endParaRPr lang="en-US" sz="3600" b="1" u="sng" dirty="0">
              <a:latin typeface="Times New Roman"/>
              <a:cs typeface="Times New Roman"/>
            </a:endParaRPr>
          </a:p>
        </p:txBody>
      </p:sp>
      <p:pic>
        <p:nvPicPr>
          <p:cNvPr id="5" name="p1 slide 3ElevenLabs_2026-04-22T23_21_44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54DEE669-3EC8-4F6D-ED7B-597851C3D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447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ABEEB-FBA6-DA78-613C-E19C7046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3388-31E3-41A3-B00D-5C831D50C4BA}" type="datetime1">
              <a:rPr lang="en-US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22F9B-49D7-2CCA-F37F-33863B8D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6D6B16-0BAE-8A66-9C3E-9F14707CA5D9}"/>
              </a:ext>
            </a:extLst>
          </p:cNvPr>
          <p:cNvSpPr txBox="1"/>
          <p:nvPr/>
        </p:nvSpPr>
        <p:spPr>
          <a:xfrm>
            <a:off x="366890" y="315149"/>
            <a:ext cx="11486443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E2841"/>
                </a:solidFill>
                <a:latin typeface="Aptos Display"/>
                <a:ea typeface="Arial"/>
                <a:cs typeface="Arial"/>
              </a:rPr>
              <a:t>                 </a:t>
            </a:r>
            <a:r>
              <a:rPr lang="en-US" sz="3200" b="1" i="0" u="sng" baseline="0" dirty="0">
                <a:solidFill>
                  <a:srgbClr val="0E2841"/>
                </a:solidFill>
                <a:latin typeface="Times New Roman"/>
                <a:ea typeface="Arial"/>
                <a:cs typeface="Times New Roman"/>
              </a:rPr>
              <a:t>Key Statistics on Families Affected by Addiction</a:t>
            </a:r>
            <a:r>
              <a:rPr lang="en-US" sz="3200" b="0" i="0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​</a:t>
            </a:r>
            <a:endParaRPr lang="en-US" sz="3200" dirty="0">
              <a:latin typeface="Times New Roman"/>
              <a:cs typeface="Times New Roman"/>
            </a:endParaRPr>
          </a:p>
          <a:p>
            <a:endParaRPr lang="en-US" sz="1600" dirty="0">
              <a:latin typeface="Aptos Display"/>
              <a:ea typeface="Arial"/>
              <a:cs typeface="Arial"/>
            </a:endParaRPr>
          </a:p>
          <a:p>
            <a:endParaRPr lang="en-US" sz="1600" dirty="0">
              <a:solidFill>
                <a:srgbClr val="000000"/>
              </a:solidFill>
              <a:latin typeface="Aptos Display"/>
              <a:ea typeface="Arial"/>
              <a:cs typeface="Arial"/>
            </a:endParaRPr>
          </a:p>
          <a:p>
            <a:endParaRPr lang="en-US" sz="1600" dirty="0">
              <a:solidFill>
                <a:srgbClr val="000000"/>
              </a:solidFill>
              <a:latin typeface="Aptos Display"/>
              <a:ea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Nearly 1 in 4 U.S. children (about 19 million) live with at least one parent who has a substance use disorder (SUD) — representing roughly 25 % of all children under 18.</a:t>
            </a:r>
            <a:r>
              <a:rPr lang="en-US" b="0" i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l">
              <a:lnSpc>
                <a:spcPct val="150000"/>
              </a:lnSpc>
            </a:pPr>
            <a:endParaRPr lang="en-US" dirty="0">
              <a:latin typeface="Times New Roman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More than 6 million children live with a parent who has both an SUD and a co‑occurring mental illness. </a:t>
            </a:r>
            <a:r>
              <a:rPr lang="en-US" b="0" i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l">
              <a:lnSpc>
                <a:spcPct val="150000"/>
              </a:lnSpc>
            </a:pPr>
            <a:endParaRPr lang="en-US" dirty="0">
              <a:latin typeface="Times New Roman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Alcohol use disorder is the most common parental SUD, affecting over 12 million children, while cannabis and prescription drug disorders affect millions more. </a:t>
            </a:r>
            <a:r>
              <a:rPr lang="en-US" b="0" i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​</a:t>
            </a:r>
            <a:endParaRPr lang="en-US" dirty="0">
              <a:solidFill>
                <a:srgbClr val="000000"/>
              </a:solidFill>
              <a:latin typeface="Times New Roman"/>
              <a:ea typeface="Arial"/>
              <a:cs typeface="Arial"/>
            </a:endParaRPr>
          </a:p>
          <a:p>
            <a:pPr lvl="0" algn="l">
              <a:lnSpc>
                <a:spcPct val="150000"/>
              </a:lnSpc>
            </a:pPr>
            <a:endParaRPr lang="en-US" dirty="0">
              <a:latin typeface="Times New Roman"/>
              <a:cs typeface="Arial"/>
            </a:endParaRPr>
          </a:p>
          <a:p>
            <a:pPr marL="285750" lvl="0" indent="-285750" algn="l" rtl="0">
              <a:lnSpc>
                <a:spcPct val="150000"/>
              </a:lnSpc>
              <a:buFont typeface="Arial,Sans-Serif"/>
              <a:buChar char="•"/>
            </a:pPr>
            <a:r>
              <a:rPr lang="en-US" b="1" i="0" u="none" strike="noStrike" baseline="0" dirty="0">
                <a:solidFill>
                  <a:srgbClr val="000000"/>
                </a:solidFill>
                <a:latin typeface="Times New Roman"/>
                <a:ea typeface="Arial"/>
                <a:cs typeface="Arial"/>
              </a:rPr>
              <a:t>Surveys indicate that around 25 % of adults report having an immediate family member with an addiction, and more than half of U.S. adults know a close relative with substance misuse issues. </a:t>
            </a:r>
          </a:p>
          <a:p>
            <a:endParaRPr lang="en-US" b="1" dirty="0">
              <a:latin typeface="Times New Roman"/>
              <a:cs typeface="Arial"/>
            </a:endParaRPr>
          </a:p>
        </p:txBody>
      </p:sp>
      <p:pic>
        <p:nvPicPr>
          <p:cNvPr id="5" name="p1 slide 4 ElevenLabs_2026-04-22T23_35_03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66DEEB58-3E51-9779-B56E-5516CA239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74663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r. Volkow Explains the Basics of Drugs &amp; Addiction">
            <a:hlinkClick r:id="" action="ppaction://noaction"/>
            <a:extLst>
              <a:ext uri="{FF2B5EF4-FFF2-40B4-BE49-F238E27FC236}">
                <a16:creationId xmlns:a16="http://schemas.microsoft.com/office/drawing/2014/main" id="{0E1B6E3F-CB2B-F618-AD65-140F667335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61112" y="1458010"/>
            <a:ext cx="4027688" cy="304711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98D171A-F07B-A629-E6B0-CBE4A006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76C3DE-E4BD-4BFF-ADA3-3688854E60EF}" type="datetime1">
              <a:rPr lang="en-US"/>
              <a:pPr>
                <a:spcAft>
                  <a:spcPts val="600"/>
                </a:spcAft>
              </a:pPr>
              <a:t>4/28/2026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A8A4E-D270-581D-AFCF-722F0DDCDAAD}"/>
              </a:ext>
            </a:extLst>
          </p:cNvPr>
          <p:cNvSpPr txBox="1"/>
          <p:nvPr/>
        </p:nvSpPr>
        <p:spPr>
          <a:xfrm>
            <a:off x="484731" y="195092"/>
            <a:ext cx="112799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u="sng" dirty="0">
                <a:latin typeface="Times New Roman"/>
                <a:cs typeface="Times New Roman"/>
              </a:rPr>
              <a:t>Key Points From the Video "Inside The Addicted Human Brain" By: Nora </a:t>
            </a:r>
            <a:r>
              <a:rPr lang="en-US" sz="2400" b="1" u="sng" dirty="0" err="1">
                <a:latin typeface="Times New Roman"/>
                <a:cs typeface="Times New Roman"/>
              </a:rPr>
              <a:t>Valkow</a:t>
            </a:r>
            <a:endParaRPr lang="en-US" sz="2400" u="sng" dirty="0">
              <a:latin typeface="Times New Roman"/>
              <a:cs typeface="Times New Roman"/>
            </a:endParaRPr>
          </a:p>
          <a:p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1E59A-E6C2-E5E5-F982-3E8AAB8E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2342" y="6346190"/>
            <a:ext cx="6671813" cy="375285"/>
          </a:xfrm>
        </p:spPr>
        <p:txBody>
          <a:bodyPr/>
          <a:lstStyle/>
          <a:p>
            <a:r>
              <a:rPr lang="en-US" sz="1000">
                <a:ea typeface="+mn-lt"/>
                <a:cs typeface="+mn-lt"/>
              </a:rPr>
              <a:t>NIDA. (2018). </a:t>
            </a:r>
            <a:r>
              <a:rPr lang="en-US" sz="1000" i="1">
                <a:ea typeface="+mn-lt"/>
                <a:cs typeface="+mn-lt"/>
              </a:rPr>
              <a:t>Dr. Volkow explains the basics of drugs &amp; addiction</a:t>
            </a:r>
            <a:r>
              <a:rPr lang="en-US" sz="1000">
                <a:ea typeface="+mn-lt"/>
                <a:cs typeface="+mn-lt"/>
              </a:rPr>
              <a:t> [Video]</a:t>
            </a:r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ABF0E-98A6-D457-11EB-5E03A628DE30}"/>
              </a:ext>
            </a:extLst>
          </p:cNvPr>
          <p:cNvSpPr txBox="1"/>
          <p:nvPr/>
        </p:nvSpPr>
        <p:spPr>
          <a:xfrm>
            <a:off x="202434" y="921781"/>
            <a:ext cx="7403381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Brain imaging shows that chronic substance use changes the structure and activity of key brain areas like the prefrontal cortex and nucleus accumbens </a:t>
            </a:r>
            <a:endParaRPr lang="en-US" sz="2000"/>
          </a:p>
          <a:p>
            <a:endParaRPr lang="en-US" sz="2000" b="1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The prefrontal cortex, which controls decision-making and self-control, becomes impaired, making it harder to resist compulsive drug use. </a:t>
            </a:r>
          </a:p>
          <a:p>
            <a:pPr>
              <a:buFont typeface="Arial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Environmental cues linked to past drug use can trigger strong cravings by activating memory and motivation circuits, increasing the risk of relapse. </a:t>
            </a:r>
          </a:p>
          <a:p>
            <a:endParaRPr lang="en-US" sz="2000" b="1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These neurological changes show that addiction is a chronic brain disorder that affects behavior, emotions, and impulse control.</a:t>
            </a:r>
          </a:p>
          <a:p>
            <a:pPr algn="ctr"/>
            <a:endParaRPr lang="en-US"/>
          </a:p>
        </p:txBody>
      </p:sp>
      <p:pic>
        <p:nvPicPr>
          <p:cNvPr id="5" name="p1 slide 5ElevenLabs_2026-04-22T23_23_18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19B6A02C-CD5D-E78B-F185-883816A3E22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0583"/>
      </p:ext>
    </p:extLst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9DF70-4297-3A54-E1B1-9FA9D254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D841F-F209-4C8E-B18F-694A7BCFBA06}" type="datetime1">
              <a:rPr lang="en-US"/>
              <a:t>4/28/2026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69176-BA62-93A7-8FD7-4FEBFFDF72F5}"/>
              </a:ext>
            </a:extLst>
          </p:cNvPr>
          <p:cNvSpPr txBox="1"/>
          <p:nvPr/>
        </p:nvSpPr>
        <p:spPr>
          <a:xfrm>
            <a:off x="2243827" y="778774"/>
            <a:ext cx="9409693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Brain scans also reveal reduced activity in frontal brain circuits, which is linked to poor regulation of impulses and decisions. </a:t>
            </a:r>
          </a:p>
          <a:p>
            <a:pPr>
              <a:lnSpc>
                <a:spcPct val="150000"/>
              </a:lnSpc>
            </a:pPr>
            <a:endParaRPr lang="en-US" sz="20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Over time, addiction weakens the brain’s ability to manage stress, emotions, and self-control effectively. </a:t>
            </a:r>
          </a:p>
          <a:p>
            <a:pPr>
              <a:lnSpc>
                <a:spcPct val="150000"/>
              </a:lnSpc>
            </a:pPr>
            <a:endParaRPr lang="en-US" sz="20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Treatment is most effective when it addresses these brain changes and helps restore healthy brain function.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Understanding how addiction affects the brain improves prevention strategies and supports long-term recovery.</a:t>
            </a:r>
          </a:p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DEF73-7409-6793-4DBA-D95961B735DF}"/>
              </a:ext>
            </a:extLst>
          </p:cNvPr>
          <p:cNvSpPr txBox="1"/>
          <p:nvPr/>
        </p:nvSpPr>
        <p:spPr>
          <a:xfrm flipH="1">
            <a:off x="7928826" y="5988384"/>
            <a:ext cx="40624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i="0" u="none" strike="noStrike" cap="all" baseline="0">
                <a:solidFill>
                  <a:srgbClr val="000000"/>
                </a:solidFill>
                <a:latin typeface="Grandview Display"/>
                <a:ea typeface="Segoe UI"/>
                <a:cs typeface="Segoe UI"/>
              </a:rPr>
              <a:t>NIDA. (2018). </a:t>
            </a:r>
            <a:r>
              <a:rPr lang="en-US" sz="900" b="1" i="1" u="none" strike="noStrike" cap="all" baseline="0">
                <a:solidFill>
                  <a:srgbClr val="000000"/>
                </a:solidFill>
                <a:latin typeface="Grandview Display"/>
                <a:ea typeface="Segoe UI"/>
                <a:cs typeface="Segoe UI"/>
              </a:rPr>
              <a:t>Dr. Volkow explains the basics of drugs &amp; addiction</a:t>
            </a:r>
            <a:r>
              <a:rPr lang="en-US" sz="900" b="1" i="0" u="none" strike="noStrike" cap="all" baseline="0">
                <a:solidFill>
                  <a:srgbClr val="000000"/>
                </a:solidFill>
                <a:latin typeface="Grandview Display"/>
                <a:ea typeface="Segoe UI"/>
                <a:cs typeface="Segoe UI"/>
              </a:rPr>
              <a:t> [Video]</a:t>
            </a:r>
            <a:r>
              <a:rPr sz="900" b="0" i="0">
                <a:solidFill>
                  <a:srgbClr val="000000"/>
                </a:solidFill>
                <a:latin typeface="Grandview Display"/>
                <a:ea typeface="Grandview Display"/>
                <a:cs typeface="Grandview Display"/>
              </a:rPr>
              <a:t>​</a:t>
            </a:r>
            <a:endParaRPr lang="en-US" sz="900"/>
          </a:p>
          <a:p>
            <a:pPr algn="ctr"/>
            <a:endParaRPr lang="en-US"/>
          </a:p>
        </p:txBody>
      </p:sp>
      <p:pic>
        <p:nvPicPr>
          <p:cNvPr id="3" name="p1 slide 6ElevenLabs_2026-04-22T23_25_09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7E8C186F-A851-7795-9FBA-8154AEA26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6244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0009E-26E6-87B3-A31F-1F2B27BE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3953-6D8E-4A91-9869-8B944EF8D1DC}" type="datetime1">
              <a:rPr lang="en-US"/>
              <a:t>4/28/2026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258A1-882D-B5E2-558A-1BAA9D07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34" y="155928"/>
            <a:ext cx="11663303" cy="62074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8A36A-B6FC-E298-56F0-96BEC408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NIDA. (2018).</a:t>
            </a:r>
          </a:p>
        </p:txBody>
      </p:sp>
    </p:spTree>
    <p:extLst>
      <p:ext uri="{BB962C8B-B14F-4D97-AF65-F5344CB8AC3E}">
        <p14:creationId xmlns:p14="http://schemas.microsoft.com/office/powerpoint/2010/main" val="910153612"/>
      </p:ext>
    </p:extLst>
  </p:cSld>
  <p:clrMapOvr>
    <a:masterClrMapping/>
  </p:clrMapOvr>
  <p:transition advClick="0" advTm="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F21647-D8F4-C7D6-4D84-FF793F19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254001"/>
            <a:ext cx="11135360" cy="567810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/>
                <a:cs typeface="Times New Roman"/>
              </a:rPr>
              <a:t>                </a:t>
            </a:r>
            <a:r>
              <a:rPr lang="en-US" sz="2800" b="1" u="sng">
                <a:latin typeface="Times New Roman"/>
                <a:cs typeface="Times New Roman"/>
              </a:rPr>
              <a:t> Dr. Volkow’s Message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0833F-8460-5063-11FF-A1B7A320F7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289" b="26683"/>
          <a:stretch>
            <a:fillRect/>
          </a:stretch>
        </p:blipFill>
        <p:spPr>
          <a:xfrm>
            <a:off x="7680959" y="1299331"/>
            <a:ext cx="4074160" cy="3209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398CE9-1A5B-30E6-F7D6-58C10580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62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3276F1A-30B7-49F6-9025-516978DF43B6}" type="datetime1">
              <a:rPr lang="en-US"/>
              <a:pPr>
                <a:spcAft>
                  <a:spcPts val="600"/>
                </a:spcAft>
              </a:pPr>
              <a:t>4/28/2026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F8F4AE-8F14-8135-E053-5FE0E08459F3}"/>
              </a:ext>
            </a:extLst>
          </p:cNvPr>
          <p:cNvSpPr txBox="1"/>
          <p:nvPr/>
        </p:nvSpPr>
        <p:spPr>
          <a:xfrm>
            <a:off x="101600" y="726440"/>
            <a:ext cx="7122160" cy="63248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endParaRPr lang="en-US" sz="1700" b="1" i="0">
              <a:solidFill>
                <a:srgbClr val="000000"/>
              </a:solidFill>
              <a:latin typeface="Grandview Display"/>
              <a:ea typeface="Segoe UI"/>
              <a:cs typeface="Segoe UI"/>
            </a:endParaRPr>
          </a:p>
          <a:p>
            <a:endParaRPr lang="en-US" sz="2000" b="1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</a:t>
            </a:r>
            <a:r>
              <a:rPr lang="en-US" sz="2000" b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ddiction is not a choice, but a condition in which a person loses control over intense drug cravings, often influenced by genetic risk, family history, or stressful environments. </a:t>
            </a:r>
            <a:endParaRPr lang="en-US" sz="2000" b="1" i="0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solidFill>
                <a:srgbClr val="000000"/>
              </a:solidFill>
              <a:latin typeface="Times New Roman"/>
              <a:ea typeface="Segoe UI"/>
              <a:cs typeface="Times New Roman"/>
            </a:endParaRPr>
          </a:p>
          <a:p>
            <a:endParaRPr lang="en-US" sz="2000" b="1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Substance misuse refers to using drugs improperly, while addiction is the progression to compulsive use despite harmful consequences</a:t>
            </a:r>
            <a:endParaRPr lang="en-US" sz="2000" b="1">
              <a:solidFill>
                <a:srgbClr val="000000"/>
              </a:solidFill>
              <a:latin typeface="Times New Roman"/>
              <a:ea typeface="Segoe UI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000" b="1">
              <a:solidFill>
                <a:srgbClr val="000000"/>
              </a:solidFill>
              <a:latin typeface="Times New Roman"/>
              <a:ea typeface="Segoe UI"/>
              <a:cs typeface="Times New Roman"/>
            </a:endParaRPr>
          </a:p>
          <a:p>
            <a:pPr algn="l" rtl="0"/>
            <a:r>
              <a:rPr lang="en-US" sz="2000" b="1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2000" b="1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  <a:r>
              <a:rPr lang="en-US" sz="2000" b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There is no cure for addiction, but effective treatments help people manage the condition and live normal lives. </a:t>
            </a:r>
          </a:p>
          <a:p>
            <a:pPr marL="285750" indent="-285750">
              <a:buFont typeface="Arial"/>
              <a:buChar char="•"/>
            </a:pPr>
            <a:endParaRPr lang="en-US" sz="2000" b="1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2000" b="1">
              <a:solidFill>
                <a:srgbClr val="000000"/>
              </a:solidFill>
              <a:latin typeface="Times New Roman"/>
              <a:ea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Ongoing research continues to improve treatments and explore the possibility of a future cure. </a:t>
            </a:r>
            <a:endParaRPr lang="en-US" sz="2000" b="1">
              <a:latin typeface="Times New Roman"/>
              <a:cs typeface="Times New Roman"/>
            </a:endParaRPr>
          </a:p>
          <a:p>
            <a:pPr algn="l"/>
            <a:endParaRPr lang="en-US" sz="1600" b="1" i="0">
              <a:solidFill>
                <a:srgbClr val="000000"/>
              </a:solidFill>
              <a:latin typeface="Times New Roman"/>
              <a:ea typeface="Segoe UI"/>
              <a:cs typeface="Times New Roman"/>
            </a:endParaRPr>
          </a:p>
          <a:p>
            <a:pPr algn="l" rtl="0"/>
            <a:r>
              <a:rPr lang="en-US" sz="1600" b="1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</a:p>
          <a:p>
            <a:pPr algn="ctr"/>
            <a:endParaRPr lang="en-US" sz="1600" b="1">
              <a:latin typeface="Times New Roman"/>
              <a:cs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A9034-510A-2101-1A76-D415A616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902" y="5797550"/>
            <a:ext cx="5838693" cy="923925"/>
          </a:xfrm>
        </p:spPr>
        <p:txBody>
          <a:bodyPr/>
          <a:lstStyle/>
          <a:p>
            <a:r>
              <a:rPr lang="en-US" sz="1100">
                <a:ea typeface="+mn-lt"/>
                <a:cs typeface="+mn-lt"/>
              </a:rPr>
              <a:t>NIDA. (2018).</a:t>
            </a:r>
            <a:endParaRPr lang="en-US" sz="1100"/>
          </a:p>
        </p:txBody>
      </p:sp>
      <p:pic>
        <p:nvPicPr>
          <p:cNvPr id="6" name="p1 slide 7ElevenLabs_2026-04-22T23_26_10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D04BD439-F105-D1A1-0B7E-E6F7B0241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8328"/>
      </p:ext>
    </p:extLst>
  </p:cSld>
  <p:clrMapOvr>
    <a:masterClrMapping/>
  </p:clrMapOvr>
  <p:transition advClick="0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00C6-F3A4-ED3E-C20B-715B61C2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63" y="136836"/>
            <a:ext cx="5784824" cy="710120"/>
          </a:xfrm>
        </p:spPr>
        <p:txBody>
          <a:bodyPr anchor="ctr">
            <a:noAutofit/>
          </a:bodyPr>
          <a:lstStyle/>
          <a:p>
            <a:r>
              <a:rPr lang="en-US" sz="4800" u="sng">
                <a:latin typeface="Times New Roman"/>
                <a:cs typeface="Times New Roman"/>
              </a:rPr>
              <a:t>Definition: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0770-02D7-9C0F-8671-3ECA0A208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62" y="1239520"/>
            <a:ext cx="6750025" cy="460882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>
                <a:latin typeface="Times New Roman"/>
                <a:ea typeface="+mn-lt"/>
                <a:cs typeface="Times New Roman"/>
              </a:rPr>
              <a:t>Addiction is a chronic but treatable medical disease. </a:t>
            </a:r>
            <a:endParaRPr lang="en-US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1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1">
                <a:latin typeface="Times New Roman"/>
                <a:ea typeface="+mn-lt"/>
                <a:cs typeface="Times New Roman"/>
              </a:rPr>
              <a:t>It involves brain function, genetics, environment, and life experiences.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1">
                <a:latin typeface="Times New Roman"/>
                <a:ea typeface="+mn-lt"/>
                <a:cs typeface="Times New Roman"/>
              </a:rPr>
              <a:t>Prevention and treatment approaches can be effective. 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>
              <a:latin typeface="Times New Roman"/>
              <a:ea typeface="+mn-lt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b="1">
                <a:latin typeface="Times New Roman"/>
                <a:ea typeface="+mn-lt"/>
                <a:cs typeface="Times New Roman"/>
              </a:rPr>
              <a:t>Success rates are similar to those of other chronic diseases.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b="1">
              <a:latin typeface="Times New Roman"/>
              <a:cs typeface="Times New Roman"/>
            </a:endParaRP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7C309C98-11CB-BEA8-0C15-31289DC819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23" r="20644" b="-6"/>
          <a:stretch>
            <a:fillRect/>
          </a:stretch>
        </p:blipFill>
        <p:spPr>
          <a:xfrm>
            <a:off x="7386320" y="1"/>
            <a:ext cx="4802345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E359-6667-8335-5F81-E1F60183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82" y="6031230"/>
            <a:ext cx="5198613" cy="690245"/>
          </a:xfrm>
        </p:spPr>
        <p:txBody>
          <a:bodyPr/>
          <a:lstStyle/>
          <a:p>
            <a:r>
              <a:rPr lang="en-US" sz="1100" i="1">
                <a:ea typeface="+mn-lt"/>
                <a:cs typeface="+mn-lt"/>
              </a:rPr>
              <a:t>Asam's-2019-definition-of-addiction-(1).pdf</a:t>
            </a:r>
            <a:endParaRPr lang="en-US" sz="1100"/>
          </a:p>
        </p:txBody>
      </p:sp>
      <p:pic>
        <p:nvPicPr>
          <p:cNvPr id="4" name="p1 slide 8 ElevenLabs_2026-04-22T23_26_54_Rachel - Social Media Narrator_pvc_sp92_s70_sb85_se3_b_m2">
            <a:hlinkClick r:id="" action="ppaction://media"/>
            <a:extLst>
              <a:ext uri="{FF2B5EF4-FFF2-40B4-BE49-F238E27FC236}">
                <a16:creationId xmlns:a16="http://schemas.microsoft.com/office/drawing/2014/main" id="{7CE28008-C817-F9E9-1ACF-B51C094BA3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4276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ashVTI">
  <a:themeElements>
    <a:clrScheme name="DashVTI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DashVTI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Dash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E0E31462-65AE-4087-9B94-B3347EE711B2}" vid="{CA8B31CB-369F-4872-A917-A9EAAF9182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814</Words>
  <Application>Microsoft Office PowerPoint</Application>
  <PresentationFormat>Widescreen</PresentationFormat>
  <Paragraphs>95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DashVTI</vt:lpstr>
      <vt:lpstr>      Science of Addiction</vt:lpstr>
      <vt:lpstr>     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        Dr. Volkow’s Message</vt:lpstr>
      <vt:lpstr>Definition: Addiction</vt:lpstr>
      <vt:lpstr>PowerPoint Presentation</vt:lpstr>
      <vt:lpstr>                                 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sernity heading</dc:title>
  <dc:creator>Keaton Peterson</dc:creator>
  <cp:lastModifiedBy>Keaton Peterson</cp:lastModifiedBy>
  <cp:revision>2</cp:revision>
  <dcterms:created xsi:type="dcterms:W3CDTF">2026-03-12T23:29:49Z</dcterms:created>
  <dcterms:modified xsi:type="dcterms:W3CDTF">2026-04-28T19:13:52Z</dcterms:modified>
</cp:coreProperties>
</file>