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7" r:id="rId1"/>
  </p:sldMasterIdLst>
  <p:sldIdLst>
    <p:sldId id="257" r:id="rId2"/>
    <p:sldId id="363" r:id="rId3"/>
    <p:sldId id="341" r:id="rId4"/>
    <p:sldId id="354" r:id="rId5"/>
    <p:sldId id="355" r:id="rId6"/>
    <p:sldId id="356" r:id="rId7"/>
    <p:sldId id="357" r:id="rId8"/>
    <p:sldId id="358" r:id="rId9"/>
    <p:sldId id="359" r:id="rId10"/>
    <p:sldId id="360" r:id="rId11"/>
    <p:sldId id="361" r:id="rId12"/>
    <p:sldId id="362" r:id="rId13"/>
    <p:sldId id="367" r:id="rId14"/>
    <p:sldId id="364" r:id="rId15"/>
    <p:sldId id="365" r:id="rId16"/>
    <p:sldId id="368" r:id="rId17"/>
    <p:sldId id="369" r:id="rId18"/>
    <p:sldId id="366" r:id="rId19"/>
    <p:sldId id="340" r:id="rId20"/>
    <p:sldId id="25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12CC5B-589A-A628-5BF5-668964B8ACBF}" v="2" dt="2026-04-23T22:53:01.346"/>
    <p1510:client id="{3903DC75-82AE-4FFD-88C5-C8115082DFBF}" v="708" dt="2026-04-23T23:26:09.7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0DB3-A8FF-4ABB-9E2E-D960422260EB}"/>
              </a:ext>
            </a:extLst>
          </p:cNvPr>
          <p:cNvSpPr>
            <a:spLocks noGrp="1"/>
          </p:cNvSpPr>
          <p:nvPr>
            <p:ph type="ctrTitle"/>
          </p:nvPr>
        </p:nvSpPr>
        <p:spPr>
          <a:xfrm>
            <a:off x="1524000" y="1122363"/>
            <a:ext cx="9144000" cy="3025308"/>
          </a:xfrm>
        </p:spPr>
        <p:txBody>
          <a:bodyPr anchor="b">
            <a:normAutofit/>
          </a:bodyPr>
          <a:lstStyle>
            <a:lvl1pPr algn="ctr">
              <a:defRPr sz="6600"/>
            </a:lvl1pPr>
          </a:lstStyle>
          <a:p>
            <a:r>
              <a:rPr lang="en-US"/>
              <a:t>Click to edit Master title style</a:t>
            </a:r>
          </a:p>
        </p:txBody>
      </p:sp>
      <p:sp>
        <p:nvSpPr>
          <p:cNvPr id="3" name="Subtitle 2">
            <a:extLst>
              <a:ext uri="{FF2B5EF4-FFF2-40B4-BE49-F238E27FC236}">
                <a16:creationId xmlns:a16="http://schemas.microsoft.com/office/drawing/2014/main" id="{8BEE0618-75D7-410F-859C-CDF53BC53E85}"/>
              </a:ext>
            </a:extLst>
          </p:cNvPr>
          <p:cNvSpPr>
            <a:spLocks noGrp="1"/>
          </p:cNvSpPr>
          <p:nvPr>
            <p:ph type="subTitle" idx="1"/>
          </p:nvPr>
        </p:nvSpPr>
        <p:spPr>
          <a:xfrm>
            <a:off x="1524000" y="4386729"/>
            <a:ext cx="9144000" cy="1135529"/>
          </a:xfrm>
        </p:spPr>
        <p:txBody>
          <a:bodyPr>
            <a:normAutofit/>
          </a:bodyPr>
          <a:lstStyle>
            <a:lvl1pPr marL="0" indent="0" algn="ctr">
              <a:lnSpc>
                <a:spcPct val="12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237F11-76DB-4DD9-9747-3F38D05BA0FE}"/>
              </a:ext>
            </a:extLst>
          </p:cNvPr>
          <p:cNvSpPr>
            <a:spLocks noGrp="1"/>
          </p:cNvSpPr>
          <p:nvPr>
            <p:ph type="dt" sz="half" idx="10"/>
          </p:nvPr>
        </p:nvSpPr>
        <p:spPr/>
        <p:txBody>
          <a:bodyPr/>
          <a:lstStyle/>
          <a:p>
            <a:fld id="{11EAACC7-3B3F-47D1-959A-EF58926E955E}" type="datetimeFigureOut">
              <a:rPr lang="en-US" smtClean="0"/>
              <a:t>4/28/2026</a:t>
            </a:fld>
            <a:endParaRPr lang="en-US"/>
          </a:p>
        </p:txBody>
      </p:sp>
      <p:sp>
        <p:nvSpPr>
          <p:cNvPr id="5" name="Footer Placeholder 4">
            <a:extLst>
              <a:ext uri="{FF2B5EF4-FFF2-40B4-BE49-F238E27FC236}">
                <a16:creationId xmlns:a16="http://schemas.microsoft.com/office/drawing/2014/main" id="{3059F581-81B0-44B3-ABA5-A25CA4BAE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0D591-ADCF-4300-8282-72AE357F3D2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533829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E5C77-55F8-4677-A96C-E6D3F5545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064EF-ADDA-4943-8F87-A7469D7997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0D493-D1E7-4358-95E9-B5B80A49E603}"/>
              </a:ext>
            </a:extLst>
          </p:cNvPr>
          <p:cNvSpPr>
            <a:spLocks noGrp="1"/>
          </p:cNvSpPr>
          <p:nvPr>
            <p:ph type="dt" sz="half" idx="10"/>
          </p:nvPr>
        </p:nvSpPr>
        <p:spPr/>
        <p:txBody>
          <a:bodyPr/>
          <a:lstStyle/>
          <a:p>
            <a:fld id="{11EAACC7-3B3F-47D1-959A-EF58926E955E}" type="datetimeFigureOut">
              <a:rPr lang="en-US" smtClean="0"/>
              <a:t>4/28/2026</a:t>
            </a:fld>
            <a:endParaRPr lang="en-US"/>
          </a:p>
        </p:txBody>
      </p:sp>
      <p:sp>
        <p:nvSpPr>
          <p:cNvPr id="5" name="Footer Placeholder 4">
            <a:extLst>
              <a:ext uri="{FF2B5EF4-FFF2-40B4-BE49-F238E27FC236}">
                <a16:creationId xmlns:a16="http://schemas.microsoft.com/office/drawing/2014/main" id="{A6E98326-3276-4B9E-960F-10C6677BF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C3AC2-288D-4FEE-BF80-0EAEDDFAB049}"/>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824506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33C6A-5417-40BD-BF7A-9405832237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3BCB45-B343-46F6-9718-AA0D68CED1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DA2A4-FD34-4E17-908F-4367B1E644C3}"/>
              </a:ext>
            </a:extLst>
          </p:cNvPr>
          <p:cNvSpPr>
            <a:spLocks noGrp="1"/>
          </p:cNvSpPr>
          <p:nvPr>
            <p:ph type="dt" sz="half" idx="10"/>
          </p:nvPr>
        </p:nvSpPr>
        <p:spPr/>
        <p:txBody>
          <a:bodyPr/>
          <a:lstStyle/>
          <a:p>
            <a:fld id="{11EAACC7-3B3F-47D1-959A-EF58926E955E}" type="datetimeFigureOut">
              <a:rPr lang="en-US" smtClean="0"/>
              <a:t>4/28/2026</a:t>
            </a:fld>
            <a:endParaRPr lang="en-US"/>
          </a:p>
        </p:txBody>
      </p:sp>
      <p:sp>
        <p:nvSpPr>
          <p:cNvPr id="5" name="Footer Placeholder 4">
            <a:extLst>
              <a:ext uri="{FF2B5EF4-FFF2-40B4-BE49-F238E27FC236}">
                <a16:creationId xmlns:a16="http://schemas.microsoft.com/office/drawing/2014/main" id="{93B87AE3-776D-451D-AA52-C06B74724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A0C4D5-BE1E-4D6A-9196-E0F9E42B2E1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919484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fld id="{11EAACC7-3B3F-47D1-959A-EF58926E955E}" type="datetimeFigureOut">
              <a:rPr lang="en-US" smtClean="0"/>
              <a:t>4/28/2026</a:t>
            </a:fld>
            <a:endParaRPr lang="en-US"/>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591278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1BE8-ECC1-4027-B16E-C7BECCA9D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46C7E1-471A-46AA-8068-98E68C0C20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7C9F8F-EC48-4D16-B4C6-023A7B607BE6}"/>
              </a:ext>
            </a:extLst>
          </p:cNvPr>
          <p:cNvSpPr>
            <a:spLocks noGrp="1"/>
          </p:cNvSpPr>
          <p:nvPr>
            <p:ph type="dt" sz="half" idx="10"/>
          </p:nvPr>
        </p:nvSpPr>
        <p:spPr/>
        <p:txBody>
          <a:bodyPr/>
          <a:lstStyle/>
          <a:p>
            <a:fld id="{11EAACC7-3B3F-47D1-959A-EF58926E955E}" type="datetimeFigureOut">
              <a:rPr lang="en-US" smtClean="0"/>
              <a:t>4/28/2026</a:t>
            </a:fld>
            <a:endParaRPr lang="en-US"/>
          </a:p>
        </p:txBody>
      </p:sp>
      <p:sp>
        <p:nvSpPr>
          <p:cNvPr id="5" name="Footer Placeholder 4">
            <a:extLst>
              <a:ext uri="{FF2B5EF4-FFF2-40B4-BE49-F238E27FC236}">
                <a16:creationId xmlns:a16="http://schemas.microsoft.com/office/drawing/2014/main" id="{B79FA5B3-F726-417B-932A-B93E0C8F5A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D21F1-1A24-43EA-AB09-3024C491E8FB}"/>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90117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6569-B648-4D50-BEB8-E8DAE24D6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831B3-A1FD-470C-BEEE-4CFB441502DD}"/>
              </a:ext>
            </a:extLst>
          </p:cNvPr>
          <p:cNvSpPr>
            <a:spLocks noGrp="1"/>
          </p:cNvSpPr>
          <p:nvPr>
            <p:ph sz="half" idx="1"/>
          </p:nvPr>
        </p:nvSpPr>
        <p:spPr>
          <a:xfrm>
            <a:off x="838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F34A17-C244-438C-9AE3-FB9B3CE3BD8F}"/>
              </a:ext>
            </a:extLst>
          </p:cNvPr>
          <p:cNvSpPr>
            <a:spLocks noGrp="1"/>
          </p:cNvSpPr>
          <p:nvPr>
            <p:ph sz="half" idx="2"/>
          </p:nvPr>
        </p:nvSpPr>
        <p:spPr>
          <a:xfrm>
            <a:off x="6172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CFA3AA-3FC1-4B98-8F99-1726F1AC0A38}"/>
              </a:ext>
            </a:extLst>
          </p:cNvPr>
          <p:cNvSpPr>
            <a:spLocks noGrp="1"/>
          </p:cNvSpPr>
          <p:nvPr>
            <p:ph type="dt" sz="half" idx="10"/>
          </p:nvPr>
        </p:nvSpPr>
        <p:spPr/>
        <p:txBody>
          <a:bodyPr/>
          <a:lstStyle/>
          <a:p>
            <a:fld id="{11EAACC7-3B3F-47D1-959A-EF58926E955E}" type="datetimeFigureOut">
              <a:rPr lang="en-US" smtClean="0"/>
              <a:t>4/28/2026</a:t>
            </a:fld>
            <a:endParaRPr lang="en-US"/>
          </a:p>
        </p:txBody>
      </p:sp>
      <p:sp>
        <p:nvSpPr>
          <p:cNvPr id="6" name="Footer Placeholder 5">
            <a:extLst>
              <a:ext uri="{FF2B5EF4-FFF2-40B4-BE49-F238E27FC236}">
                <a16:creationId xmlns:a16="http://schemas.microsoft.com/office/drawing/2014/main" id="{1CE10883-BACC-41A1-9067-ECFDB937D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7660A2-13C9-4432-A6EB-A4FF3D78F15F}"/>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946398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839788" y="1734325"/>
            <a:ext cx="5157787"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839788" y="255823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6172200" y="1734325"/>
            <a:ext cx="5183188"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6172200" y="255823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fld id="{11EAACC7-3B3F-47D1-959A-EF58926E955E}" type="datetimeFigureOut">
              <a:rPr lang="en-US" smtClean="0"/>
              <a:t>4/28/2026</a:t>
            </a:fld>
            <a:endParaRPr lang="en-US"/>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971941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fld id="{11EAACC7-3B3F-47D1-959A-EF58926E955E}" type="datetimeFigureOut">
              <a:rPr lang="en-US" smtClean="0"/>
              <a:t>4/28/2026</a:t>
            </a:fld>
            <a:endParaRPr lang="en-US"/>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533652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fld id="{11EAACC7-3B3F-47D1-959A-EF58926E955E}" type="datetimeFigureOut">
              <a:rPr lang="en-US" smtClean="0"/>
              <a:t>4/28/2026</a:t>
            </a:fld>
            <a:endParaRPr lang="en-US"/>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010649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BE2C-9DAA-489D-AC88-15CBBA8A9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E124BE-E494-445A-A4FB-A2A8F28F0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446DE-9A32-4774-9F7C-86678CA90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0115D-61B3-46D0-B4D3-30C374B526CF}"/>
              </a:ext>
            </a:extLst>
          </p:cNvPr>
          <p:cNvSpPr>
            <a:spLocks noGrp="1"/>
          </p:cNvSpPr>
          <p:nvPr>
            <p:ph type="dt" sz="half" idx="10"/>
          </p:nvPr>
        </p:nvSpPr>
        <p:spPr/>
        <p:txBody>
          <a:bodyPr/>
          <a:lstStyle/>
          <a:p>
            <a:fld id="{11EAACC7-3B3F-47D1-959A-EF58926E955E}" type="datetimeFigureOut">
              <a:rPr lang="en-US" smtClean="0"/>
              <a:t>4/28/2026</a:t>
            </a:fld>
            <a:endParaRPr lang="en-US"/>
          </a:p>
        </p:txBody>
      </p:sp>
      <p:sp>
        <p:nvSpPr>
          <p:cNvPr id="6" name="Footer Placeholder 5">
            <a:extLst>
              <a:ext uri="{FF2B5EF4-FFF2-40B4-BE49-F238E27FC236}">
                <a16:creationId xmlns:a16="http://schemas.microsoft.com/office/drawing/2014/main" id="{EF3C2AFC-D0F8-469F-B1E0-123C2E066E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B9BCDA-9EF7-4531-8021-AF7B30751516}"/>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663349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E558-F89F-4688-94E5-77F37D49F1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CD35AF-8CA2-49BB-BAE9-F29A0186E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05CAA98-55BD-4118-A8AF-D60306078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BFF4C5-82A8-4AD8-B7E2-2882F657683C}"/>
              </a:ext>
            </a:extLst>
          </p:cNvPr>
          <p:cNvSpPr>
            <a:spLocks noGrp="1"/>
          </p:cNvSpPr>
          <p:nvPr>
            <p:ph type="dt" sz="half" idx="10"/>
          </p:nvPr>
        </p:nvSpPr>
        <p:spPr/>
        <p:txBody>
          <a:bodyPr/>
          <a:lstStyle/>
          <a:p>
            <a:fld id="{11EAACC7-3B3F-47D1-959A-EF58926E955E}" type="datetimeFigureOut">
              <a:rPr lang="en-US" smtClean="0"/>
              <a:t>4/28/2026</a:t>
            </a:fld>
            <a:endParaRPr lang="en-US"/>
          </a:p>
        </p:txBody>
      </p:sp>
      <p:sp>
        <p:nvSpPr>
          <p:cNvPr id="6" name="Footer Placeholder 5">
            <a:extLst>
              <a:ext uri="{FF2B5EF4-FFF2-40B4-BE49-F238E27FC236}">
                <a16:creationId xmlns:a16="http://schemas.microsoft.com/office/drawing/2014/main" id="{3860B401-B64F-417B-8AD6-581A22E5E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24BD4C-7149-44BF-8150-F72CAA95A56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675961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436E0F2-A64B-471E-93C0-8DFE08CC57C8}"/>
              </a:ext>
            </a:extLst>
          </p:cNvPr>
          <p:cNvCxnSpPr>
            <a:cxnSpLocks/>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1E3AB1-2A8C-4607-9FAE-D8BDB280FE1A}"/>
              </a:ext>
            </a:extLst>
          </p:cNvPr>
          <p:cNvCxnSpPr>
            <a:cxnSpLocks/>
          </p:cNvCxnSpPr>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D66059-832F-40B6-A35F-F56C8F38A1E7}"/>
              </a:ext>
            </a:extLst>
          </p:cNvPr>
          <p:cNvCxnSpPr>
            <a:cxnSpLocks/>
          </p:cNvCxnSpPr>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15E2ED-7EA9-448D-83FA-54C3DF9723BD}"/>
              </a:ext>
            </a:extLst>
          </p:cNvPr>
          <p:cNvCxnSpPr>
            <a:cxnSpLocks/>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595356-EABD-4767-AC9D-EA21FF115EC0}"/>
              </a:ext>
            </a:extLst>
          </p:cNvPr>
          <p:cNvCxnSpPr>
            <a:cxnSpLocks/>
          </p:cNvCxnSpPr>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CD9F06-9628-469C-B788-A894E3E08281}"/>
              </a:ext>
            </a:extLst>
          </p:cNvPr>
          <p:cNvCxnSpPr>
            <a:cxnSpLocks/>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50A431-0B61-421B-B4B7-24C0CFF0F938}"/>
              </a:ext>
            </a:extLst>
          </p:cNvPr>
          <p:cNvCxnSpPr>
            <a:cxnSpLocks/>
          </p:cNvCxnSpPr>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675B94C5-D205-4339-B029-5D0FD2E5F3DB}"/>
              </a:ext>
            </a:extLst>
          </p:cNvPr>
          <p:cNvSpPr>
            <a:spLocks noGrp="1"/>
          </p:cNvSpPr>
          <p:nvPr>
            <p:ph type="title"/>
          </p:nvPr>
        </p:nvSpPr>
        <p:spPr>
          <a:xfrm>
            <a:off x="1143000" y="533401"/>
            <a:ext cx="9906000" cy="138215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96DC5C-BD34-4CE4-8AA7-A6A4B9516F8F}"/>
              </a:ext>
            </a:extLst>
          </p:cNvPr>
          <p:cNvSpPr>
            <a:spLocks noGrp="1"/>
          </p:cNvSpPr>
          <p:nvPr>
            <p:ph type="body" idx="1"/>
          </p:nvPr>
        </p:nvSpPr>
        <p:spPr>
          <a:xfrm>
            <a:off x="1143000" y="2009554"/>
            <a:ext cx="9906000" cy="40244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F192A7-D622-449D-9FC2-48FDE4D690F1}"/>
              </a:ext>
            </a:extLst>
          </p:cNvPr>
          <p:cNvSpPr>
            <a:spLocks noGrp="1"/>
          </p:cNvSpPr>
          <p:nvPr>
            <p:ph type="dt" sz="half" idx="2"/>
          </p:nvPr>
        </p:nvSpPr>
        <p:spPr>
          <a:xfrm>
            <a:off x="7337102" y="6398878"/>
            <a:ext cx="4193908"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11EAACC7-3B3F-47D1-959A-EF58926E955E}" type="datetimeFigureOut">
              <a:rPr lang="en-US" smtClean="0"/>
              <a:t>4/28/2026</a:t>
            </a:fld>
            <a:endParaRPr lang="en-US"/>
          </a:p>
        </p:txBody>
      </p:sp>
      <p:sp>
        <p:nvSpPr>
          <p:cNvPr id="5" name="Footer Placeholder 4">
            <a:extLst>
              <a:ext uri="{FF2B5EF4-FFF2-40B4-BE49-F238E27FC236}">
                <a16:creationId xmlns:a16="http://schemas.microsoft.com/office/drawing/2014/main" id="{8435B93C-2BE9-4847-BFE5-D3CBCC6E948C}"/>
              </a:ext>
            </a:extLst>
          </p:cNvPr>
          <p:cNvSpPr>
            <a:spLocks noGrp="1"/>
          </p:cNvSpPr>
          <p:nvPr>
            <p:ph type="ftr" sz="quarter" idx="3"/>
          </p:nvPr>
        </p:nvSpPr>
        <p:spPr>
          <a:xfrm>
            <a:off x="154429" y="6398878"/>
            <a:ext cx="4497315" cy="365125"/>
          </a:xfrm>
          <a:prstGeom prst="rect">
            <a:avLst/>
          </a:prstGeom>
        </p:spPr>
        <p:txBody>
          <a:bodyPr vert="horz" lIns="91440" tIns="45720" rIns="91440" bIns="45720" rtlCol="0" anchor="ctr">
            <a:normAutofit/>
          </a:bodyPr>
          <a:lstStyle>
            <a:lvl1pPr algn="l">
              <a:defRPr sz="1200" b="1" spc="30" baseline="0">
                <a:solidFill>
                  <a:schemeClr val="tx2"/>
                </a:solidFill>
                <a:latin typeface="+mj-lt"/>
              </a:defRPr>
            </a:lvl1pPr>
          </a:lstStyle>
          <a:p>
            <a:endParaRPr lang="en-US"/>
          </a:p>
        </p:txBody>
      </p:sp>
      <p:sp>
        <p:nvSpPr>
          <p:cNvPr id="6" name="Slide Number Placeholder 5">
            <a:extLst>
              <a:ext uri="{FF2B5EF4-FFF2-40B4-BE49-F238E27FC236}">
                <a16:creationId xmlns:a16="http://schemas.microsoft.com/office/drawing/2014/main" id="{ADF70A99-395E-4F22-8AAB-6C7EE743D7D5}"/>
              </a:ext>
            </a:extLst>
          </p:cNvPr>
          <p:cNvSpPr>
            <a:spLocks noGrp="1"/>
          </p:cNvSpPr>
          <p:nvPr>
            <p:ph type="sldNum" sz="quarter" idx="4"/>
          </p:nvPr>
        </p:nvSpPr>
        <p:spPr>
          <a:xfrm>
            <a:off x="11602477" y="6398878"/>
            <a:ext cx="470887"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312CC964-A50B-4C29-B4E4-2C30BB34CCF3}" type="slidenum">
              <a:rPr lang="en-US" smtClean="0"/>
              <a:t>‹#›</a:t>
            </a:fld>
            <a:endParaRPr lang="en-US"/>
          </a:p>
        </p:txBody>
      </p:sp>
    </p:spTree>
    <p:extLst>
      <p:ext uri="{BB962C8B-B14F-4D97-AF65-F5344CB8AC3E}">
        <p14:creationId xmlns:p14="http://schemas.microsoft.com/office/powerpoint/2010/main" val="589082431"/>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0" r:id="rId6"/>
    <p:sldLayoutId id="2147483786" r:id="rId7"/>
    <p:sldLayoutId id="2147483787" r:id="rId8"/>
    <p:sldLayoutId id="2147483788" r:id="rId9"/>
    <p:sldLayoutId id="2147483789" r:id="rId10"/>
    <p:sldLayoutId id="2147483791" r:id="rId11"/>
  </p:sldLayoutIdLst>
  <p:txStyles>
    <p:title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p3"/><Relationship Id="rId1" Type="http://schemas.microsoft.com/office/2007/relationships/media" Target="../media/media10.mp3"/><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p3"/><Relationship Id="rId1" Type="http://schemas.microsoft.com/office/2007/relationships/media" Target="../media/media11.mp3"/><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p3"/><Relationship Id="rId1" Type="http://schemas.microsoft.com/office/2007/relationships/media" Target="../media/media12.mp3"/><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p3"/><Relationship Id="rId1" Type="http://schemas.microsoft.com/office/2007/relationships/media" Target="../media/media13.mp3"/><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p3"/><Relationship Id="rId1" Type="http://schemas.microsoft.com/office/2007/relationships/media" Target="../media/media14.mp3"/><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p3"/><Relationship Id="rId1" Type="http://schemas.microsoft.com/office/2007/relationships/media" Target="../media/media15.mp3"/><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p3"/><Relationship Id="rId1" Type="http://schemas.microsoft.com/office/2007/relationships/media" Target="../media/media16.mp3"/><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p3"/><Relationship Id="rId1" Type="http://schemas.microsoft.com/office/2007/relationships/media" Target="../media/media17.mp3"/><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8.mp3"/><Relationship Id="rId1" Type="http://schemas.microsoft.com/office/2007/relationships/media" Target="../media/media18.mp3"/><Relationship Id="rId5" Type="http://schemas.openxmlformats.org/officeDocument/2006/relationships/image" Target="../media/image2.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s://www.samhsa.gov/" TargetMode="External"/><Relationship Id="rId2" Type="http://schemas.openxmlformats.org/officeDocument/2006/relationships/hyperlink" Target="https://nida.nih.gov/" TargetMode="External"/><Relationship Id="rId1" Type="http://schemas.openxmlformats.org/officeDocument/2006/relationships/slideLayout" Target="../slideLayouts/slideLayout2.xml"/><Relationship Id="rId6" Type="http://schemas.openxmlformats.org/officeDocument/2006/relationships/hyperlink" Target="https://www.who.int/" TargetMode="External"/><Relationship Id="rId5" Type="http://schemas.openxmlformats.org/officeDocument/2006/relationships/hyperlink" Target="https://onlinelibrary.wiley.com/journal/13600443" TargetMode="External"/><Relationship Id="rId4" Type="http://schemas.openxmlformats.org/officeDocument/2006/relationships/hyperlink" Target="https://www.journals.elsevier.com/journal-of-substance-abuse-treatment"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p3"/><Relationship Id="rId1" Type="http://schemas.microsoft.com/office/2007/relationships/media" Target="../media/media8.mp3"/><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p3"/><Relationship Id="rId1" Type="http://schemas.microsoft.com/office/2007/relationships/media" Target="../media/media9.mp3"/><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black text on a black background&#10;&#10;AI-generated content may be incorrect.">
            <a:extLst>
              <a:ext uri="{FF2B5EF4-FFF2-40B4-BE49-F238E27FC236}">
                <a16:creationId xmlns:a16="http://schemas.microsoft.com/office/drawing/2014/main" id="{90808681-5CF8-6FEB-990F-B355AE624032}"/>
              </a:ext>
            </a:extLst>
          </p:cNvPr>
          <p:cNvPicPr>
            <a:picLocks noChangeAspect="1"/>
          </p:cNvPicPr>
          <p:nvPr/>
        </p:nvPicPr>
        <p:blipFill>
          <a:blip r:embed="rId4"/>
          <a:stretch>
            <a:fillRect/>
          </a:stretch>
        </p:blipFill>
        <p:spPr>
          <a:xfrm>
            <a:off x="637267" y="263345"/>
            <a:ext cx="10414235" cy="1802106"/>
          </a:xfrm>
          <a:prstGeom prst="rect">
            <a:avLst/>
          </a:prstGeom>
        </p:spPr>
      </p:pic>
      <p:sp>
        <p:nvSpPr>
          <p:cNvPr id="6" name="TextBox 5">
            <a:extLst>
              <a:ext uri="{FF2B5EF4-FFF2-40B4-BE49-F238E27FC236}">
                <a16:creationId xmlns:a16="http://schemas.microsoft.com/office/drawing/2014/main" id="{F365C26D-3738-9ECC-7FB5-16A26D6A0197}"/>
              </a:ext>
            </a:extLst>
          </p:cNvPr>
          <p:cNvSpPr txBox="1"/>
          <p:nvPr/>
        </p:nvSpPr>
        <p:spPr>
          <a:xfrm>
            <a:off x="9057312" y="5361173"/>
            <a:ext cx="2668777"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t>Keaton Peterson</a:t>
            </a:r>
          </a:p>
          <a:p>
            <a:pPr>
              <a:spcBef>
                <a:spcPct val="0"/>
              </a:spcBef>
            </a:pPr>
            <a:r>
              <a:rPr lang="en-US" sz="2000" b="1"/>
              <a:t>Student </a:t>
            </a:r>
          </a:p>
          <a:p>
            <a:pPr algn="l"/>
            <a:endParaRPr lang="en-US" b="1"/>
          </a:p>
        </p:txBody>
      </p:sp>
      <p:sp>
        <p:nvSpPr>
          <p:cNvPr id="7" name="TextBox 6">
            <a:extLst>
              <a:ext uri="{FF2B5EF4-FFF2-40B4-BE49-F238E27FC236}">
                <a16:creationId xmlns:a16="http://schemas.microsoft.com/office/drawing/2014/main" id="{91FC6425-AE32-7E2B-E5F0-7345AFDB68DB}"/>
              </a:ext>
            </a:extLst>
          </p:cNvPr>
          <p:cNvSpPr txBox="1"/>
          <p:nvPr/>
        </p:nvSpPr>
        <p:spPr>
          <a:xfrm>
            <a:off x="3357629" y="2069806"/>
            <a:ext cx="6395667"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4800"/>
          </a:p>
          <a:p>
            <a:r>
              <a:rPr lang="en-US" sz="4800" b="1"/>
              <a:t>Addiction Treatment</a:t>
            </a:r>
            <a:endParaRPr lang="en-US" b="1"/>
          </a:p>
          <a:p>
            <a:r>
              <a:rPr lang="en-US" sz="4800" b="1"/>
              <a:t>          Aftercare </a:t>
            </a:r>
          </a:p>
          <a:p>
            <a:r>
              <a:rPr lang="en-US" sz="4800" b="1"/>
              <a:t>          Relapse</a:t>
            </a:r>
          </a:p>
        </p:txBody>
      </p:sp>
      <p:pic>
        <p:nvPicPr>
          <p:cNvPr id="2" name="p4 slide 1ElevenLabs_2026-04-23T22_31_55_Rachel - Social Media Narrator_pvc_sp93_s70_sb85_se3_b_m2">
            <a:hlinkClick r:id="" action="ppaction://media"/>
            <a:extLst>
              <a:ext uri="{FF2B5EF4-FFF2-40B4-BE49-F238E27FC236}">
                <a16:creationId xmlns:a16="http://schemas.microsoft.com/office/drawing/2014/main" id="{43BFC261-FA76-2A3B-04F5-0AA2BBDFAEE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406247727"/>
      </p:ext>
    </p:extLst>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90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BED08-BD36-0C58-944D-F91BAD09F26B}"/>
              </a:ext>
            </a:extLst>
          </p:cNvPr>
          <p:cNvSpPr>
            <a:spLocks noGrp="1"/>
          </p:cNvSpPr>
          <p:nvPr>
            <p:ph type="title"/>
          </p:nvPr>
        </p:nvSpPr>
        <p:spPr>
          <a:xfrm>
            <a:off x="1143000" y="533401"/>
            <a:ext cx="9906000" cy="977638"/>
          </a:xfrm>
        </p:spPr>
        <p:txBody>
          <a:bodyPr>
            <a:normAutofit/>
          </a:bodyPr>
          <a:lstStyle/>
          <a:p>
            <a:r>
              <a:rPr lang="en-US" sz="3200" b="1">
                <a:solidFill>
                  <a:srgbClr val="000000"/>
                </a:solidFill>
                <a:highlight>
                  <a:srgbClr val="FFFFFF"/>
                </a:highlight>
                <a:latin typeface="Walbaum Display Light"/>
                <a:cs typeface="Times New Roman"/>
              </a:rPr>
              <a:t>       </a:t>
            </a:r>
            <a:r>
              <a:rPr lang="en-US" sz="2800" b="1">
                <a:solidFill>
                  <a:srgbClr val="000000"/>
                </a:solidFill>
                <a:highlight>
                  <a:srgbClr val="FFFFFF"/>
                </a:highlight>
                <a:latin typeface="Walbaum Display Light"/>
                <a:cs typeface="Times New Roman"/>
              </a:rPr>
              <a:t> Relapse: Part of the process</a:t>
            </a:r>
          </a:p>
        </p:txBody>
      </p:sp>
      <p:sp>
        <p:nvSpPr>
          <p:cNvPr id="3" name="Content Placeholder 2">
            <a:extLst>
              <a:ext uri="{FF2B5EF4-FFF2-40B4-BE49-F238E27FC236}">
                <a16:creationId xmlns:a16="http://schemas.microsoft.com/office/drawing/2014/main" id="{2B6419BA-9463-28F5-2C33-2B610F8E4C3A}"/>
              </a:ext>
            </a:extLst>
          </p:cNvPr>
          <p:cNvSpPr>
            <a:spLocks noGrp="1"/>
          </p:cNvSpPr>
          <p:nvPr>
            <p:ph idx="1"/>
          </p:nvPr>
        </p:nvSpPr>
        <p:spPr>
          <a:xfrm>
            <a:off x="898408" y="1520368"/>
            <a:ext cx="10150592" cy="4513610"/>
          </a:xfrm>
        </p:spPr>
        <p:txBody>
          <a:bodyPr vert="horz" lIns="91440" tIns="45720" rIns="91440" bIns="45720" rtlCol="0" anchor="t">
            <a:noAutofit/>
          </a:bodyPr>
          <a:lstStyle/>
          <a:p>
            <a:r>
              <a:rPr lang="en-US" sz="2000" b="1">
                <a:highlight>
                  <a:srgbClr val="FFFFFF"/>
                </a:highlight>
                <a:latin typeface="Times New Roman"/>
                <a:cs typeface="Times New Roman"/>
              </a:rPr>
              <a:t>Relapse is common (40–60%) and reflects the chronic nature of substance use disorder, not failure )</a:t>
            </a:r>
            <a:endParaRPr lang="en-US" sz="2000" b="1">
              <a:highlight>
                <a:srgbClr val="C6C6C6"/>
              </a:highlight>
              <a:latin typeface="Times New Roman"/>
              <a:cs typeface="Times New Roman"/>
            </a:endParaRPr>
          </a:p>
          <a:p>
            <a:endParaRPr lang="en-US" sz="2000" b="1">
              <a:highlight>
                <a:srgbClr val="C6C6C6"/>
              </a:highlight>
              <a:latin typeface="Times New Roman"/>
              <a:cs typeface="Times New Roman"/>
            </a:endParaRPr>
          </a:p>
          <a:p>
            <a:r>
              <a:rPr lang="en-US" sz="2000" b="1">
                <a:highlight>
                  <a:srgbClr val="FFFFFF"/>
                </a:highlight>
                <a:latin typeface="Times New Roman"/>
                <a:cs typeface="Times New Roman"/>
              </a:rPr>
              <a:t>It often occurs due to triggers, stress, or environmental cues that reactivate cravings and learned behaviors </a:t>
            </a:r>
            <a:endParaRPr lang="en-US" sz="2000" b="1">
              <a:highlight>
                <a:srgbClr val="C6C6C6"/>
              </a:highlight>
              <a:latin typeface="Times New Roman"/>
              <a:cs typeface="Times New Roman"/>
            </a:endParaRPr>
          </a:p>
          <a:p>
            <a:endParaRPr lang="en-US" sz="2000" b="1">
              <a:highlight>
                <a:srgbClr val="C6C6C6"/>
              </a:highlight>
              <a:latin typeface="Times New Roman"/>
              <a:cs typeface="Times New Roman"/>
            </a:endParaRPr>
          </a:p>
          <a:p>
            <a:r>
              <a:rPr lang="en-US" sz="2000" b="1">
                <a:highlight>
                  <a:srgbClr val="FFFFFF"/>
                </a:highlight>
                <a:latin typeface="Times New Roman"/>
                <a:cs typeface="Times New Roman"/>
              </a:rPr>
              <a:t>Relapse can be a learning opportunity to adjust treatment plans, strengthen coping strategies, and identify new triggers </a:t>
            </a:r>
            <a:endParaRPr lang="en-US" sz="2000" b="1">
              <a:highlight>
                <a:srgbClr val="C6C6C6"/>
              </a:highlight>
              <a:latin typeface="Times New Roman"/>
              <a:cs typeface="Times New Roman"/>
            </a:endParaRPr>
          </a:p>
          <a:p>
            <a:endParaRPr lang="en-US" sz="2000" b="1">
              <a:highlight>
                <a:srgbClr val="C6C6C6"/>
              </a:highlight>
              <a:latin typeface="Times New Roman"/>
              <a:cs typeface="Times New Roman"/>
            </a:endParaRPr>
          </a:p>
          <a:p>
            <a:r>
              <a:rPr lang="en-US" sz="2000" b="1">
                <a:highlight>
                  <a:srgbClr val="FFFFFF"/>
                </a:highlight>
                <a:latin typeface="Times New Roman"/>
                <a:cs typeface="Times New Roman"/>
              </a:rPr>
              <a:t>Ongoing support, therapy, and relapse prevention planning significantly reduce the likelihood and severity of future relapse </a:t>
            </a:r>
            <a:endParaRPr lang="en-US" sz="2000" b="1">
              <a:highlight>
                <a:srgbClr val="C6C6C6"/>
              </a:highlight>
              <a:latin typeface="Times New Roman"/>
              <a:cs typeface="Times New Roman"/>
            </a:endParaRPr>
          </a:p>
          <a:p>
            <a:endParaRPr lang="en-US" sz="2000" b="1">
              <a:highlight>
                <a:srgbClr val="C6C6C6"/>
              </a:highlight>
              <a:latin typeface="Times New Roman"/>
              <a:cs typeface="Times New Roman"/>
            </a:endParaRPr>
          </a:p>
          <a:p>
            <a:endParaRPr lang="en-US"/>
          </a:p>
        </p:txBody>
      </p:sp>
      <p:sp>
        <p:nvSpPr>
          <p:cNvPr id="4" name="Footer Placeholder 3">
            <a:extLst>
              <a:ext uri="{FF2B5EF4-FFF2-40B4-BE49-F238E27FC236}">
                <a16:creationId xmlns:a16="http://schemas.microsoft.com/office/drawing/2014/main" id="{959A17D1-3B85-D140-2A00-A0C41BAFC3C4}"/>
              </a:ext>
            </a:extLst>
          </p:cNvPr>
          <p:cNvSpPr>
            <a:spLocks noGrp="1"/>
          </p:cNvSpPr>
          <p:nvPr>
            <p:ph type="ftr" sz="quarter" idx="11"/>
          </p:nvPr>
        </p:nvSpPr>
        <p:spPr/>
        <p:txBody>
          <a:bodyPr/>
          <a:lstStyle/>
          <a:p>
            <a:r>
              <a:rPr lang="en-US"/>
              <a:t>(SAMHSA, 2024)</a:t>
            </a:r>
          </a:p>
        </p:txBody>
      </p:sp>
      <p:pic>
        <p:nvPicPr>
          <p:cNvPr id="5" name="p4 slide 10 ElevenLabs_2026-04-23T22_37_04_Rachel - Social Media Narrator_pvc_sp93_s70_sb85_se3_b_m2">
            <a:hlinkClick r:id="" action="ppaction://media"/>
            <a:extLst>
              <a:ext uri="{FF2B5EF4-FFF2-40B4-BE49-F238E27FC236}">
                <a16:creationId xmlns:a16="http://schemas.microsoft.com/office/drawing/2014/main" id="{2F2FAE2C-ACDD-63B9-80E3-00E37223CFE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49184583"/>
      </p:ext>
    </p:extLst>
  </p:cSld>
  <p:clrMapOvr>
    <a:masterClrMapping/>
  </p:clrMapOvr>
  <p:transition advClick="0" advTm="24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95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D253F-94BC-5596-42D3-2CEBE11F0625}"/>
              </a:ext>
            </a:extLst>
          </p:cNvPr>
          <p:cNvSpPr>
            <a:spLocks noGrp="1"/>
          </p:cNvSpPr>
          <p:nvPr>
            <p:ph type="title"/>
          </p:nvPr>
        </p:nvSpPr>
        <p:spPr>
          <a:xfrm>
            <a:off x="1143000" y="269994"/>
            <a:ext cx="9906000" cy="1071712"/>
          </a:xfrm>
        </p:spPr>
        <p:txBody>
          <a:bodyPr>
            <a:normAutofit/>
          </a:bodyPr>
          <a:lstStyle/>
          <a:p>
            <a:r>
              <a:rPr lang="en-US" sz="3200" b="1">
                <a:solidFill>
                  <a:schemeClr val="tx1"/>
                </a:solidFill>
                <a:latin typeface="Walbaum Display Light"/>
                <a:cs typeface="Times New Roman"/>
              </a:rPr>
              <a:t>       </a:t>
            </a:r>
            <a:r>
              <a:rPr lang="en-US" sz="2800" b="1">
                <a:solidFill>
                  <a:schemeClr val="tx1"/>
                </a:solidFill>
                <a:latin typeface="Walbaum Display Light"/>
                <a:cs typeface="Times New Roman"/>
              </a:rPr>
              <a:t>What relapse can look like</a:t>
            </a:r>
            <a:endParaRPr lang="en-US" sz="2800" b="1">
              <a:solidFill>
                <a:schemeClr val="tx1"/>
              </a:solidFill>
              <a:latin typeface="Walbaum Display Light"/>
            </a:endParaRPr>
          </a:p>
        </p:txBody>
      </p:sp>
      <p:sp>
        <p:nvSpPr>
          <p:cNvPr id="3" name="Content Placeholder 2">
            <a:extLst>
              <a:ext uri="{FF2B5EF4-FFF2-40B4-BE49-F238E27FC236}">
                <a16:creationId xmlns:a16="http://schemas.microsoft.com/office/drawing/2014/main" id="{FD03B1F7-8660-A563-9F9D-820946ABC7E8}"/>
              </a:ext>
            </a:extLst>
          </p:cNvPr>
          <p:cNvSpPr>
            <a:spLocks noGrp="1"/>
          </p:cNvSpPr>
          <p:nvPr>
            <p:ph idx="1"/>
          </p:nvPr>
        </p:nvSpPr>
        <p:spPr>
          <a:xfrm>
            <a:off x="917223" y="1341629"/>
            <a:ext cx="10131777" cy="4692349"/>
          </a:xfrm>
        </p:spPr>
        <p:txBody>
          <a:bodyPr vert="horz" lIns="91440" tIns="45720" rIns="91440" bIns="45720" rtlCol="0" anchor="t">
            <a:normAutofit/>
          </a:bodyPr>
          <a:lstStyle/>
          <a:p>
            <a:r>
              <a:rPr lang="en-US" sz="1800" b="1">
                <a:highlight>
                  <a:srgbClr val="FFFFFF"/>
                </a:highlight>
                <a:latin typeface="Times New Roman"/>
                <a:cs typeface="Times New Roman"/>
              </a:rPr>
              <a:t>Relapse often starts with subtle emotional changes that families may notice first, such as mood swings, irritability, withdrawal from family, changes in sleep, or loss of interest in recovery routines </a:t>
            </a:r>
          </a:p>
          <a:p>
            <a:endParaRPr lang="en-US" sz="1800" b="1">
              <a:highlight>
                <a:srgbClr val="FFFFFF"/>
              </a:highlight>
              <a:latin typeface="Times New Roman"/>
              <a:cs typeface="Times New Roman"/>
            </a:endParaRPr>
          </a:p>
          <a:p>
            <a:r>
              <a:rPr lang="en-US" sz="1800" b="1">
                <a:highlight>
                  <a:srgbClr val="FFFFFF"/>
                </a:highlight>
                <a:latin typeface="Times New Roman"/>
                <a:cs typeface="Times New Roman"/>
              </a:rPr>
              <a:t>Mental relapse includes warning signs like talking about past substance use in a positive way, increased cravings, secrecy, lying, or reconnecting with people or environments linked to past use </a:t>
            </a:r>
          </a:p>
          <a:p>
            <a:endParaRPr lang="en-US" sz="1800" b="1">
              <a:highlight>
                <a:srgbClr val="FFFFFF"/>
              </a:highlight>
              <a:latin typeface="Times New Roman"/>
              <a:cs typeface="Times New Roman"/>
            </a:endParaRPr>
          </a:p>
          <a:p>
            <a:r>
              <a:rPr lang="en-US" sz="1800" b="1">
                <a:highlight>
                  <a:srgbClr val="FFFFFF"/>
                </a:highlight>
                <a:latin typeface="Times New Roman"/>
                <a:cs typeface="Times New Roman"/>
              </a:rPr>
              <a:t>Physical relapse is when substance use occurs again; families may notice behavioral changes such as missing responsibilities, financial issues, changes in appearance, or sudden shifts in daily habits </a:t>
            </a:r>
          </a:p>
          <a:p>
            <a:endParaRPr lang="en-US" sz="1800" b="1">
              <a:highlight>
                <a:srgbClr val="FFFFFF"/>
              </a:highlight>
              <a:latin typeface="Times New Roman"/>
              <a:cs typeface="Times New Roman"/>
            </a:endParaRPr>
          </a:p>
          <a:p>
            <a:r>
              <a:rPr lang="en-US" sz="1800" b="1">
                <a:highlight>
                  <a:srgbClr val="FFFFFF"/>
                </a:highlight>
                <a:latin typeface="Times New Roman"/>
                <a:cs typeface="Times New Roman"/>
              </a:rPr>
              <a:t>Families can respond by staying calm, avoiding blame, encouraging re-engagement in treatment or meetings, and seeking professional guidance—early support can prevent a full return to ongoing use </a:t>
            </a:r>
            <a:endParaRPr lang="en-US" sz="1800" b="1">
              <a:highlight>
                <a:srgbClr val="C6C6C6"/>
              </a:highlight>
              <a:latin typeface="Times New Roman"/>
              <a:cs typeface="Times New Roman"/>
            </a:endParaRPr>
          </a:p>
          <a:p>
            <a:endParaRPr lang="en-US" sz="1200">
              <a:highlight>
                <a:srgbClr val="C6C6C6"/>
              </a:highlight>
              <a:latin typeface="Times New Roman"/>
              <a:cs typeface="Times New Roman"/>
            </a:endParaRPr>
          </a:p>
          <a:p>
            <a:pPr>
              <a:lnSpc>
                <a:spcPct val="150000"/>
              </a:lnSpc>
            </a:pPr>
            <a:endParaRPr lang="en-US"/>
          </a:p>
        </p:txBody>
      </p:sp>
      <p:sp>
        <p:nvSpPr>
          <p:cNvPr id="4" name="Footer Placeholder 3">
            <a:extLst>
              <a:ext uri="{FF2B5EF4-FFF2-40B4-BE49-F238E27FC236}">
                <a16:creationId xmlns:a16="http://schemas.microsoft.com/office/drawing/2014/main" id="{CF5A4084-9FF2-E54C-8394-1AEB216C83A2}"/>
              </a:ext>
            </a:extLst>
          </p:cNvPr>
          <p:cNvSpPr>
            <a:spLocks noGrp="1"/>
          </p:cNvSpPr>
          <p:nvPr>
            <p:ph type="ftr" sz="quarter" idx="11"/>
          </p:nvPr>
        </p:nvSpPr>
        <p:spPr/>
        <p:txBody>
          <a:bodyPr/>
          <a:lstStyle/>
          <a:p>
            <a:r>
              <a:rPr lang="en-US">
                <a:solidFill>
                  <a:schemeClr val="tx1"/>
                </a:solidFill>
                <a:highlight>
                  <a:srgbClr val="FFFFFF"/>
                </a:highlight>
              </a:rPr>
              <a:t>(Journal of Substance Abuse Treatment, 2024).</a:t>
            </a:r>
            <a:endParaRPr lang="en-US"/>
          </a:p>
        </p:txBody>
      </p:sp>
      <p:pic>
        <p:nvPicPr>
          <p:cNvPr id="5" name="p4 slide 11 ElevenLabs_2026-04-23T22_37_33_Rachel - Social Media Narrator_pvc_sp93_s70_sb85_se3_b_m2">
            <a:hlinkClick r:id="" action="ppaction://media"/>
            <a:extLst>
              <a:ext uri="{FF2B5EF4-FFF2-40B4-BE49-F238E27FC236}">
                <a16:creationId xmlns:a16="http://schemas.microsoft.com/office/drawing/2014/main" id="{BB1D2EB2-BDB1-C06F-52D5-B7CFD42F95F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995294467"/>
      </p:ext>
    </p:extLst>
  </p:cSld>
  <p:clrMapOvr>
    <a:masterClrMapping/>
  </p:clrMapOvr>
  <p:transition advClick="0" advTm="2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50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FB461-1DD4-A609-2CAA-EC2244BD95CA}"/>
              </a:ext>
            </a:extLst>
          </p:cNvPr>
          <p:cNvSpPr>
            <a:spLocks noGrp="1"/>
          </p:cNvSpPr>
          <p:nvPr>
            <p:ph type="title"/>
          </p:nvPr>
        </p:nvSpPr>
        <p:spPr>
          <a:xfrm>
            <a:off x="1143000" y="533401"/>
            <a:ext cx="9906000" cy="759678"/>
          </a:xfrm>
        </p:spPr>
        <p:txBody>
          <a:bodyPr>
            <a:normAutofit/>
          </a:bodyPr>
          <a:lstStyle/>
          <a:p>
            <a:r>
              <a:rPr lang="en-US" sz="3200" b="1">
                <a:solidFill>
                  <a:srgbClr val="000000"/>
                </a:solidFill>
                <a:highlight>
                  <a:srgbClr val="FFFFFF"/>
                </a:highlight>
                <a:latin typeface="Walbaum Display Light"/>
                <a:cs typeface="Times New Roman"/>
              </a:rPr>
              <a:t>                          </a:t>
            </a:r>
            <a:r>
              <a:rPr lang="en-US" sz="2800" b="1">
                <a:solidFill>
                  <a:srgbClr val="000000"/>
                </a:solidFill>
                <a:highlight>
                  <a:srgbClr val="FFFFFF"/>
                </a:highlight>
                <a:latin typeface="Walbaum Display Light"/>
                <a:cs typeface="Times New Roman"/>
              </a:rPr>
              <a:t>  prevention</a:t>
            </a:r>
            <a:r>
              <a:rPr lang="en-US" sz="2800" b="1" i="0">
                <a:solidFill>
                  <a:srgbClr val="000000"/>
                </a:solidFill>
                <a:highlight>
                  <a:srgbClr val="FFFFFF"/>
                </a:highlight>
                <a:latin typeface="Walbaum Display Light"/>
                <a:cs typeface="Times New Roman"/>
              </a:rPr>
              <a:t> </a:t>
            </a:r>
          </a:p>
        </p:txBody>
      </p:sp>
      <p:sp>
        <p:nvSpPr>
          <p:cNvPr id="3" name="Content Placeholder 2">
            <a:extLst>
              <a:ext uri="{FF2B5EF4-FFF2-40B4-BE49-F238E27FC236}">
                <a16:creationId xmlns:a16="http://schemas.microsoft.com/office/drawing/2014/main" id="{D7A42B99-EDEE-ED77-1D43-A375521CA332}"/>
              </a:ext>
            </a:extLst>
          </p:cNvPr>
          <p:cNvSpPr>
            <a:spLocks noGrp="1"/>
          </p:cNvSpPr>
          <p:nvPr>
            <p:ph idx="1"/>
          </p:nvPr>
        </p:nvSpPr>
        <p:spPr>
          <a:xfrm>
            <a:off x="1143000" y="1709047"/>
            <a:ext cx="9906000" cy="4324931"/>
          </a:xfrm>
        </p:spPr>
        <p:txBody>
          <a:bodyPr vert="horz" lIns="91440" tIns="45720" rIns="91440" bIns="45720" rtlCol="0" anchor="t">
            <a:noAutofit/>
          </a:bodyPr>
          <a:lstStyle/>
          <a:p>
            <a:r>
              <a:rPr lang="en-US" b="1">
                <a:solidFill>
                  <a:srgbClr val="222222"/>
                </a:solidFill>
                <a:highlight>
                  <a:srgbClr val="FFFFFF"/>
                </a:highlight>
                <a:latin typeface="Times New Roman"/>
                <a:cs typeface="Times New Roman"/>
              </a:rPr>
              <a:t>Prevention is one of the most effective ways to reduce substance abuse. </a:t>
            </a:r>
            <a:endParaRPr lang="en-US" b="1">
              <a:solidFill>
                <a:srgbClr val="222222"/>
              </a:solidFill>
              <a:highlight>
                <a:srgbClr val="C6C6C6"/>
              </a:highlight>
              <a:latin typeface="Times New Roman"/>
              <a:cs typeface="Times New Roman"/>
            </a:endParaRPr>
          </a:p>
          <a:p>
            <a:endParaRPr lang="en-US" b="1">
              <a:solidFill>
                <a:srgbClr val="222222"/>
              </a:solidFill>
              <a:highlight>
                <a:srgbClr val="C6C6C6"/>
              </a:highlight>
              <a:latin typeface="Times New Roman"/>
              <a:cs typeface="Times New Roman"/>
            </a:endParaRPr>
          </a:p>
          <a:p>
            <a:r>
              <a:rPr lang="en-US" b="1">
                <a:solidFill>
                  <a:srgbClr val="222222"/>
                </a:solidFill>
                <a:highlight>
                  <a:srgbClr val="FFFFFF"/>
                </a:highlight>
                <a:latin typeface="Times New Roman"/>
                <a:cs typeface="Times New Roman"/>
              </a:rPr>
              <a:t>Education and awareness programs help people understand the risks. </a:t>
            </a:r>
            <a:endParaRPr lang="en-US" b="1">
              <a:solidFill>
                <a:srgbClr val="222222"/>
              </a:solidFill>
              <a:highlight>
                <a:srgbClr val="C6C6C6"/>
              </a:highlight>
              <a:latin typeface="Times New Roman"/>
              <a:cs typeface="Times New Roman"/>
            </a:endParaRPr>
          </a:p>
          <a:p>
            <a:endParaRPr lang="en-US" b="1">
              <a:solidFill>
                <a:srgbClr val="222222"/>
              </a:solidFill>
              <a:highlight>
                <a:srgbClr val="C6C6C6"/>
              </a:highlight>
              <a:latin typeface="Times New Roman"/>
              <a:cs typeface="Times New Roman"/>
            </a:endParaRPr>
          </a:p>
          <a:p>
            <a:r>
              <a:rPr lang="en-US" b="1">
                <a:solidFill>
                  <a:srgbClr val="222222"/>
                </a:solidFill>
                <a:highlight>
                  <a:srgbClr val="FFFFFF"/>
                </a:highlight>
                <a:latin typeface="Times New Roman"/>
                <a:cs typeface="Times New Roman"/>
              </a:rPr>
              <a:t>Early intervention can stop substance use before it becomes severe. </a:t>
            </a:r>
            <a:endParaRPr lang="en-US" b="1">
              <a:solidFill>
                <a:srgbClr val="222222"/>
              </a:solidFill>
              <a:highlight>
                <a:srgbClr val="C6C6C6"/>
              </a:highlight>
              <a:latin typeface="Times New Roman"/>
              <a:cs typeface="Times New Roman"/>
            </a:endParaRPr>
          </a:p>
          <a:p>
            <a:endParaRPr lang="en-US" b="1">
              <a:solidFill>
                <a:srgbClr val="222222"/>
              </a:solidFill>
              <a:highlight>
                <a:srgbClr val="C6C6C6"/>
              </a:highlight>
              <a:latin typeface="Times New Roman"/>
              <a:cs typeface="Times New Roman"/>
            </a:endParaRPr>
          </a:p>
          <a:p>
            <a:r>
              <a:rPr lang="en-US" b="1">
                <a:solidFill>
                  <a:srgbClr val="222222"/>
                </a:solidFill>
                <a:highlight>
                  <a:srgbClr val="FFFFFF"/>
                </a:highlight>
                <a:latin typeface="Times New Roman"/>
                <a:cs typeface="Times New Roman"/>
              </a:rPr>
              <a:t>Reducing stigma is also important so people feel comfortable seeking help With the right support and treatment, recovery is always possible.</a:t>
            </a:r>
            <a:endParaRPr lang="en-US" b="1">
              <a:solidFill>
                <a:srgbClr val="222222"/>
              </a:solidFill>
              <a:highlight>
                <a:srgbClr val="C6C6C6"/>
              </a:highlight>
              <a:latin typeface="Times New Roman"/>
              <a:cs typeface="Times New Roman"/>
            </a:endParaRPr>
          </a:p>
          <a:p>
            <a:endParaRPr lang="en-US" b="1">
              <a:latin typeface="Times New Roman"/>
              <a:cs typeface="Times New Roman"/>
            </a:endParaRPr>
          </a:p>
        </p:txBody>
      </p:sp>
      <p:sp>
        <p:nvSpPr>
          <p:cNvPr id="4" name="Footer Placeholder 3">
            <a:extLst>
              <a:ext uri="{FF2B5EF4-FFF2-40B4-BE49-F238E27FC236}">
                <a16:creationId xmlns:a16="http://schemas.microsoft.com/office/drawing/2014/main" id="{6E7C32A4-CD01-47E5-034C-CADDCB9674CD}"/>
              </a:ext>
            </a:extLst>
          </p:cNvPr>
          <p:cNvSpPr>
            <a:spLocks noGrp="1"/>
          </p:cNvSpPr>
          <p:nvPr>
            <p:ph type="ftr" sz="quarter" idx="11"/>
          </p:nvPr>
        </p:nvSpPr>
        <p:spPr/>
        <p:txBody>
          <a:bodyPr/>
          <a:lstStyle/>
          <a:p>
            <a:r>
              <a:rPr lang="en-US">
                <a:solidFill>
                  <a:schemeClr val="tx1"/>
                </a:solidFill>
                <a:highlight>
                  <a:srgbClr val="FFFFFF"/>
                </a:highlight>
              </a:rPr>
              <a:t>(NIDA, 2024)</a:t>
            </a:r>
            <a:endParaRPr lang="en-US"/>
          </a:p>
        </p:txBody>
      </p:sp>
      <p:pic>
        <p:nvPicPr>
          <p:cNvPr id="5" name="p4 slide 12 ElevenLabs_2026-04-23T22_38_02_Rachel - Social Media Narrator_pvc_sp93_s70_sb85_se3_b_m2">
            <a:hlinkClick r:id="" action="ppaction://media"/>
            <a:extLst>
              <a:ext uri="{FF2B5EF4-FFF2-40B4-BE49-F238E27FC236}">
                <a16:creationId xmlns:a16="http://schemas.microsoft.com/office/drawing/2014/main" id="{6D16DB8C-325A-8D38-3D9E-55CB19AF13B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4002747403"/>
      </p:ext>
    </p:extLst>
  </p:cSld>
  <p:clrMapOvr>
    <a:masterClrMapping/>
  </p:clrMapOvr>
  <p:transition advClick="0" advTm="2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77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9D5DA4-8C5A-EC54-E21B-7EEBF443CB34}"/>
              </a:ext>
            </a:extLst>
          </p:cNvPr>
          <p:cNvSpPr txBox="1"/>
          <p:nvPr/>
        </p:nvSpPr>
        <p:spPr>
          <a:xfrm>
            <a:off x="2556805" y="1930774"/>
            <a:ext cx="7115764" cy="19604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b="1"/>
              <a:t>Questions &amp; Answers </a:t>
            </a:r>
            <a:endParaRPr lang="en-US"/>
          </a:p>
          <a:p>
            <a:r>
              <a:rPr lang="en-US" sz="6000" b="1"/>
              <a:t>for Families</a:t>
            </a:r>
            <a:endParaRPr lang="en-US"/>
          </a:p>
        </p:txBody>
      </p:sp>
    </p:spTree>
    <p:extLst>
      <p:ext uri="{BB962C8B-B14F-4D97-AF65-F5344CB8AC3E}">
        <p14:creationId xmlns:p14="http://schemas.microsoft.com/office/powerpoint/2010/main" val="2817905784"/>
      </p:ext>
    </p:extLst>
  </p:cSld>
  <p:clrMapOvr>
    <a:masterClrMapping/>
  </p:clrMapOvr>
  <p:transition advClick="0" advTm="4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685E5-8D41-1469-CF8B-FAB9B7754D62}"/>
              </a:ext>
            </a:extLst>
          </p:cNvPr>
          <p:cNvSpPr>
            <a:spLocks noGrp="1"/>
          </p:cNvSpPr>
          <p:nvPr>
            <p:ph type="title"/>
          </p:nvPr>
        </p:nvSpPr>
        <p:spPr>
          <a:xfrm>
            <a:off x="1357647" y="533401"/>
            <a:ext cx="9691353" cy="1382156"/>
          </a:xfrm>
        </p:spPr>
        <p:txBody>
          <a:bodyPr>
            <a:normAutofit fontScale="90000"/>
          </a:bodyPr>
          <a:lstStyle/>
          <a:p>
            <a:pPr>
              <a:lnSpc>
                <a:spcPct val="100000"/>
              </a:lnSpc>
            </a:pPr>
            <a:br>
              <a:rPr lang="en-US" sz="2800" b="1">
                <a:highlight>
                  <a:srgbClr val="FFFFFF"/>
                </a:highlight>
                <a:latin typeface="Walbaum Display Light"/>
                <a:cs typeface="Times New Roman"/>
              </a:rPr>
            </a:br>
            <a:r>
              <a:rPr lang="en-US" sz="2800" b="1">
                <a:solidFill>
                  <a:srgbClr val="000000"/>
                </a:solidFill>
                <a:highlight>
                  <a:srgbClr val="FFFFFF"/>
                </a:highlight>
                <a:latin typeface="Walbaum Display Light"/>
                <a:cs typeface="Times New Roman"/>
              </a:rPr>
              <a:t>Questions #1</a:t>
            </a:r>
            <a:br>
              <a:rPr lang="en-US" sz="2800" b="1">
                <a:highlight>
                  <a:srgbClr val="FFFFFF"/>
                </a:highlight>
                <a:latin typeface="Walbaum Display Light"/>
                <a:cs typeface="Times New Roman"/>
              </a:rPr>
            </a:br>
            <a:r>
              <a:rPr lang="en-US" sz="2800" b="1">
                <a:solidFill>
                  <a:srgbClr val="000000"/>
                </a:solidFill>
                <a:highlight>
                  <a:srgbClr val="FFFFFF"/>
                </a:highlight>
                <a:latin typeface="Walbaum Display Light"/>
                <a:cs typeface="Times New Roman"/>
              </a:rPr>
              <a:t>How to address teen mothers who are in treatment, who are newly sober, or who are currently in their addiction?</a:t>
            </a:r>
            <a:endParaRPr lang="en-US" sz="2800" b="1"/>
          </a:p>
          <a:p>
            <a:pPr>
              <a:lnSpc>
                <a:spcPct val="100000"/>
              </a:lnSpc>
            </a:pPr>
            <a:br>
              <a:rPr lang="en-US" sz="1000" i="0">
                <a:highlight>
                  <a:srgbClr val="FFFFFF"/>
                </a:highlight>
                <a:latin typeface="Times New Roman"/>
                <a:cs typeface="Times New Roman"/>
              </a:rPr>
            </a:br>
            <a:endParaRPr lang="en-US" sz="1000" b="1" i="0">
              <a:solidFill>
                <a:srgbClr val="000000"/>
              </a:solidFill>
              <a:highlight>
                <a:srgbClr val="FFFFFF"/>
              </a:highlight>
              <a:latin typeface="Times New Roman"/>
              <a:cs typeface="Times New Roman"/>
            </a:endParaRPr>
          </a:p>
        </p:txBody>
      </p:sp>
      <p:sp>
        <p:nvSpPr>
          <p:cNvPr id="3" name="Content Placeholder 2">
            <a:extLst>
              <a:ext uri="{FF2B5EF4-FFF2-40B4-BE49-F238E27FC236}">
                <a16:creationId xmlns:a16="http://schemas.microsoft.com/office/drawing/2014/main" id="{802FF8CA-5A53-F001-CFA3-0720B0B5E955}"/>
              </a:ext>
            </a:extLst>
          </p:cNvPr>
          <p:cNvSpPr>
            <a:spLocks noGrp="1"/>
          </p:cNvSpPr>
          <p:nvPr>
            <p:ph idx="1"/>
          </p:nvPr>
        </p:nvSpPr>
        <p:spPr>
          <a:xfrm>
            <a:off x="1143000" y="2352990"/>
            <a:ext cx="9906000" cy="3680988"/>
          </a:xfrm>
        </p:spPr>
        <p:txBody>
          <a:bodyPr vert="horz" lIns="91440" tIns="45720" rIns="91440" bIns="45720" rtlCol="0" anchor="t">
            <a:noAutofit/>
          </a:bodyPr>
          <a:lstStyle/>
          <a:p>
            <a:pPr marL="0" indent="0">
              <a:lnSpc>
                <a:spcPct val="150000"/>
              </a:lnSpc>
              <a:buNone/>
            </a:pPr>
            <a:r>
              <a:rPr lang="en-US" sz="2000" b="1">
                <a:solidFill>
                  <a:srgbClr val="001E2E"/>
                </a:solidFill>
                <a:highlight>
                  <a:srgbClr val="FFFFFF"/>
                </a:highlight>
                <a:latin typeface="Times New Roman"/>
                <a:cs typeface="Times New Roman"/>
              </a:rPr>
              <a:t>Families</a:t>
            </a:r>
            <a:r>
              <a:rPr lang="en-US" sz="2000" b="1">
                <a:highlight>
                  <a:srgbClr val="FFFFFF"/>
                </a:highlight>
                <a:latin typeface="Times New Roman"/>
                <a:cs typeface="Times New Roman"/>
              </a:rPr>
              <a:t> can support teen mothers in recovery by showing empathy, avoiding blame, and helping with practical needs like childcare, transportation to appointments, and maintaining a stable daily structure so they can attend treatment, therapy, or meetings while building parenting skills. They should also watch for signs of stress or relapse, respond with support rather than punishment, and encourage involvement in teen-focused programs, counseling, parenting classes, and peer support groups where they can connect with others in similar situations </a:t>
            </a:r>
            <a:endParaRPr lang="en-US" sz="2000" b="1">
              <a:highlight>
                <a:srgbClr val="C6C6C6"/>
              </a:highlight>
              <a:latin typeface="Times New Roman"/>
              <a:cs typeface="Times New Roman"/>
            </a:endParaRPr>
          </a:p>
          <a:p>
            <a:pPr marL="0" indent="0">
              <a:lnSpc>
                <a:spcPct val="150000"/>
              </a:lnSpc>
              <a:buNone/>
            </a:pPr>
            <a:endParaRPr lang="en-US" sz="2000">
              <a:latin typeface="Times New Roman"/>
              <a:cs typeface="Times New Roman"/>
            </a:endParaRPr>
          </a:p>
        </p:txBody>
      </p:sp>
      <p:sp>
        <p:nvSpPr>
          <p:cNvPr id="4" name="Footer Placeholder 3">
            <a:extLst>
              <a:ext uri="{FF2B5EF4-FFF2-40B4-BE49-F238E27FC236}">
                <a16:creationId xmlns:a16="http://schemas.microsoft.com/office/drawing/2014/main" id="{44420E9B-DAF6-58AF-C84F-F2A1414533E2}"/>
              </a:ext>
            </a:extLst>
          </p:cNvPr>
          <p:cNvSpPr>
            <a:spLocks noGrp="1"/>
          </p:cNvSpPr>
          <p:nvPr>
            <p:ph type="ftr" sz="quarter" idx="11"/>
          </p:nvPr>
        </p:nvSpPr>
        <p:spPr/>
        <p:txBody>
          <a:bodyPr/>
          <a:lstStyle/>
          <a:p>
            <a:r>
              <a:rPr lang="en-US"/>
              <a:t>(SAMHSA, 2024)</a:t>
            </a:r>
          </a:p>
        </p:txBody>
      </p:sp>
      <p:pic>
        <p:nvPicPr>
          <p:cNvPr id="5" name="p4 slide 13 ElevenLabs_2026-04-23T22_38_30_Rachel - Social Media Narrator_pvc_sp93_s70_sb85_se3_b_m2">
            <a:hlinkClick r:id="" action="ppaction://media"/>
            <a:extLst>
              <a:ext uri="{FF2B5EF4-FFF2-40B4-BE49-F238E27FC236}">
                <a16:creationId xmlns:a16="http://schemas.microsoft.com/office/drawing/2014/main" id="{279B14FB-8995-E73B-7FC8-D8BD6B0CAF5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93020522"/>
      </p:ext>
    </p:extLst>
  </p:cSld>
  <p:clrMapOvr>
    <a:masterClrMapping/>
  </p:clrMapOvr>
  <p:transition advClick="0" advTm="2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03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BF96F-3595-2B66-687B-2DBC1E75F43E}"/>
              </a:ext>
            </a:extLst>
          </p:cNvPr>
          <p:cNvSpPr>
            <a:spLocks noGrp="1"/>
          </p:cNvSpPr>
          <p:nvPr>
            <p:ph type="title"/>
          </p:nvPr>
        </p:nvSpPr>
        <p:spPr>
          <a:xfrm>
            <a:off x="1143000" y="110069"/>
            <a:ext cx="9906000" cy="1476229"/>
          </a:xfrm>
        </p:spPr>
        <p:txBody>
          <a:bodyPr>
            <a:normAutofit fontScale="90000"/>
          </a:bodyPr>
          <a:lstStyle/>
          <a:p>
            <a:br>
              <a:rPr lang="en-US">
                <a:highlight>
                  <a:srgbClr val="FFFFFF"/>
                </a:highlight>
                <a:latin typeface="Walbaum Display Light"/>
                <a:cs typeface="Times New Roman"/>
              </a:rPr>
            </a:br>
            <a:br>
              <a:rPr lang="en-US">
                <a:highlight>
                  <a:srgbClr val="FFFFFF"/>
                </a:highlight>
                <a:cs typeface="Times New Roman"/>
              </a:rPr>
            </a:br>
            <a:r>
              <a:rPr lang="en-US" sz="2800" b="1"/>
              <a:t>Question</a:t>
            </a:r>
            <a:r>
              <a:rPr lang="en-US" sz="2800" b="1">
                <a:solidFill>
                  <a:srgbClr val="000000"/>
                </a:solidFill>
                <a:highlight>
                  <a:srgbClr val="FFFFFF"/>
                </a:highlight>
                <a:latin typeface="Walbaum Display Light"/>
                <a:cs typeface="Times New Roman"/>
              </a:rPr>
              <a:t> #2</a:t>
            </a:r>
            <a:br>
              <a:rPr lang="en-US" sz="2800" b="1"/>
            </a:br>
            <a:r>
              <a:rPr lang="en-US" sz="2800" b="1">
                <a:solidFill>
                  <a:srgbClr val="000000"/>
                </a:solidFill>
                <a:highlight>
                  <a:srgbClr val="FFFFFF"/>
                </a:highlight>
                <a:latin typeface="Walbaum Display Light"/>
                <a:cs typeface="Times New Roman"/>
              </a:rPr>
              <a:t>What to do if a family member relapses?</a:t>
            </a:r>
          </a:p>
          <a:p>
            <a:endParaRPr lang="en-US" sz="2800">
              <a:solidFill>
                <a:srgbClr val="000000"/>
              </a:solidFill>
              <a:highlight>
                <a:srgbClr val="C6C6C6"/>
              </a:highlight>
              <a:latin typeface="Walbaum Display Light"/>
              <a:cs typeface="Times New Roman"/>
            </a:endParaRPr>
          </a:p>
          <a:p>
            <a:endParaRPr lang="en-US"/>
          </a:p>
        </p:txBody>
      </p:sp>
      <p:sp>
        <p:nvSpPr>
          <p:cNvPr id="3" name="Content Placeholder 2">
            <a:extLst>
              <a:ext uri="{FF2B5EF4-FFF2-40B4-BE49-F238E27FC236}">
                <a16:creationId xmlns:a16="http://schemas.microsoft.com/office/drawing/2014/main" id="{330ED0B1-6B3D-BAE8-B02D-7106233529EE}"/>
              </a:ext>
            </a:extLst>
          </p:cNvPr>
          <p:cNvSpPr>
            <a:spLocks noGrp="1"/>
          </p:cNvSpPr>
          <p:nvPr>
            <p:ph idx="1"/>
          </p:nvPr>
        </p:nvSpPr>
        <p:spPr>
          <a:xfrm>
            <a:off x="672630" y="1962519"/>
            <a:ext cx="10969036" cy="4438347"/>
          </a:xfrm>
        </p:spPr>
        <p:txBody>
          <a:bodyPr vert="horz" lIns="91440" tIns="45720" rIns="91440" bIns="45720" rtlCol="0" anchor="t">
            <a:noAutofit/>
          </a:bodyPr>
          <a:lstStyle/>
          <a:p>
            <a:pPr marL="0" indent="0">
              <a:lnSpc>
                <a:spcPct val="150000"/>
              </a:lnSpc>
              <a:buNone/>
            </a:pPr>
            <a:r>
              <a:rPr lang="en-US" b="1">
                <a:solidFill>
                  <a:schemeClr val="tx1"/>
                </a:solidFill>
                <a:highlight>
                  <a:srgbClr val="FFFFFF"/>
                </a:highlight>
                <a:latin typeface="Times New Roman"/>
                <a:cs typeface="Times New Roman"/>
              </a:rPr>
              <a:t>Families should prepare in advance by  recognizing warning signs, identifying who to contact (therapists, sponsors, treatment providers), and agreeing on supportive—not punitive—responses to reduce harm and encourage quick re-engagement in care  If a relapse occurs, respond calmly, prioritize safety, avoid blame, and guide the individual back into treatment or support systems immediately, as early intervention significantly improves recovery outcomes and reduces the risk of prolonged use </a:t>
            </a:r>
            <a:endParaRPr lang="en-US">
              <a:solidFill>
                <a:schemeClr val="tx1"/>
              </a:solidFill>
              <a:latin typeface="Times New Roman"/>
              <a:cs typeface="Times New Roman"/>
            </a:endParaRPr>
          </a:p>
          <a:p>
            <a:pPr marL="0" indent="0">
              <a:lnSpc>
                <a:spcPct val="150000"/>
              </a:lnSpc>
              <a:buNone/>
            </a:pPr>
            <a:endParaRPr lang="en-US" b="1">
              <a:solidFill>
                <a:schemeClr val="tx1"/>
              </a:solidFill>
              <a:highlight>
                <a:srgbClr val="FFFFFF"/>
              </a:highlight>
              <a:latin typeface="Times New Roman"/>
              <a:cs typeface="Times New Roman"/>
            </a:endParaRPr>
          </a:p>
          <a:p>
            <a:endParaRPr lang="en-US" sz="1800" b="1">
              <a:solidFill>
                <a:schemeClr val="tx1"/>
              </a:solidFill>
              <a:highlight>
                <a:srgbClr val="C6C6C6"/>
              </a:highlight>
              <a:latin typeface="Times New Roman"/>
              <a:cs typeface="Times New Roman"/>
            </a:endParaRPr>
          </a:p>
          <a:p>
            <a:endParaRPr lang="en-US">
              <a:latin typeface="Times New Roman"/>
              <a:cs typeface="Times New Roman"/>
            </a:endParaRPr>
          </a:p>
        </p:txBody>
      </p:sp>
      <p:sp>
        <p:nvSpPr>
          <p:cNvPr id="4" name="Footer Placeholder 3">
            <a:extLst>
              <a:ext uri="{FF2B5EF4-FFF2-40B4-BE49-F238E27FC236}">
                <a16:creationId xmlns:a16="http://schemas.microsoft.com/office/drawing/2014/main" id="{BEFD7DF9-A36A-2904-6758-A6BE53AED0A2}"/>
              </a:ext>
            </a:extLst>
          </p:cNvPr>
          <p:cNvSpPr>
            <a:spLocks noGrp="1"/>
          </p:cNvSpPr>
          <p:nvPr>
            <p:ph type="ftr" sz="quarter" idx="11"/>
          </p:nvPr>
        </p:nvSpPr>
        <p:spPr/>
        <p:txBody>
          <a:bodyPr/>
          <a:lstStyle/>
          <a:p>
            <a:r>
              <a:rPr lang="en-US"/>
              <a:t>(SAMHSA, 2024)</a:t>
            </a:r>
          </a:p>
        </p:txBody>
      </p:sp>
      <p:pic>
        <p:nvPicPr>
          <p:cNvPr id="5" name="p4 slide 14 ElevenLabs_2026-04-23T22_39_01_Rachel - Social Media Narrator_pvc_sp93_s70_sb85_se3_b_m2">
            <a:hlinkClick r:id="" action="ppaction://media"/>
            <a:extLst>
              <a:ext uri="{FF2B5EF4-FFF2-40B4-BE49-F238E27FC236}">
                <a16:creationId xmlns:a16="http://schemas.microsoft.com/office/drawing/2014/main" id="{D4ACC520-E1B7-6D69-05EB-6F1B89EE12C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961967948"/>
      </p:ext>
    </p:extLst>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61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880BB-F3CC-0CE7-58C2-8BB8E8589C40}"/>
              </a:ext>
            </a:extLst>
          </p:cNvPr>
          <p:cNvSpPr>
            <a:spLocks noGrp="1"/>
          </p:cNvSpPr>
          <p:nvPr>
            <p:ph type="title"/>
          </p:nvPr>
        </p:nvSpPr>
        <p:spPr/>
        <p:txBody>
          <a:bodyPr/>
          <a:lstStyle/>
          <a:p>
            <a:r>
              <a:rPr lang="en-US" b="1"/>
              <a:t>Pre-Plan</a:t>
            </a:r>
          </a:p>
        </p:txBody>
      </p:sp>
      <p:sp>
        <p:nvSpPr>
          <p:cNvPr id="3" name="Content Placeholder 2">
            <a:extLst>
              <a:ext uri="{FF2B5EF4-FFF2-40B4-BE49-F238E27FC236}">
                <a16:creationId xmlns:a16="http://schemas.microsoft.com/office/drawing/2014/main" id="{256FE95B-B8F5-F6D9-63A0-6D35F939B574}"/>
              </a:ext>
            </a:extLst>
          </p:cNvPr>
          <p:cNvSpPr>
            <a:spLocks noGrp="1"/>
          </p:cNvSpPr>
          <p:nvPr>
            <p:ph idx="1"/>
          </p:nvPr>
        </p:nvSpPr>
        <p:spPr/>
        <p:txBody>
          <a:bodyPr vert="horz" lIns="91440" tIns="45720" rIns="91440" bIns="45720" rtlCol="0" anchor="t">
            <a:normAutofit/>
          </a:bodyPr>
          <a:lstStyle/>
          <a:p>
            <a:pPr marL="0" indent="0">
              <a:lnSpc>
                <a:spcPct val="150000"/>
              </a:lnSpc>
              <a:buNone/>
            </a:pPr>
            <a:r>
              <a:rPr lang="en-US" sz="3200" b="1">
                <a:solidFill>
                  <a:srgbClr val="000000"/>
                </a:solidFill>
                <a:highlight>
                  <a:srgbClr val="FFFFFF"/>
                </a:highlight>
                <a:latin typeface="Times New Roman"/>
                <a:cs typeface="Times New Roman"/>
              </a:rPr>
              <a:t>Pre plan example- If you feel triggered or think about using, you agree to tell me or your sponsor right away, and we will contact your therapist and go to a meeting together the same day for support</a:t>
            </a:r>
            <a:endParaRPr lang="en-US" sz="3200" b="1">
              <a:solidFill>
                <a:srgbClr val="000000"/>
              </a:solidFill>
              <a:highlight>
                <a:srgbClr val="C6C6C6"/>
              </a:highlight>
              <a:latin typeface="Times New Roman"/>
              <a:cs typeface="Times New Roman"/>
            </a:endParaRPr>
          </a:p>
        </p:txBody>
      </p:sp>
      <p:pic>
        <p:nvPicPr>
          <p:cNvPr id="6" name="p4 slide pre planElevenLabs_2026-04-23T23_24_44_Rachel - Social Media Narrator_pvc_sp93_s70_sb85_se3_b_m2">
            <a:hlinkClick r:id="" action="ppaction://media"/>
            <a:extLst>
              <a:ext uri="{FF2B5EF4-FFF2-40B4-BE49-F238E27FC236}">
                <a16:creationId xmlns:a16="http://schemas.microsoft.com/office/drawing/2014/main" id="{2B724679-50D3-1A5A-0A6C-1756E7CCE2B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410329580"/>
      </p:ext>
    </p:extLst>
  </p:cSld>
  <p:clrMapOvr>
    <a:masterClrMapping/>
  </p:clrMapOvr>
  <p:transition advClick="0"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88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17082-262B-C34B-DDCF-2BE926613E12}"/>
              </a:ext>
            </a:extLst>
          </p:cNvPr>
          <p:cNvSpPr>
            <a:spLocks noGrp="1"/>
          </p:cNvSpPr>
          <p:nvPr>
            <p:ph type="title"/>
          </p:nvPr>
        </p:nvSpPr>
        <p:spPr/>
        <p:txBody>
          <a:bodyPr/>
          <a:lstStyle/>
          <a:p>
            <a:r>
              <a:rPr lang="en-US" b="1"/>
              <a:t>Plan</a:t>
            </a:r>
          </a:p>
        </p:txBody>
      </p:sp>
      <p:sp>
        <p:nvSpPr>
          <p:cNvPr id="3" name="Content Placeholder 2">
            <a:extLst>
              <a:ext uri="{FF2B5EF4-FFF2-40B4-BE49-F238E27FC236}">
                <a16:creationId xmlns:a16="http://schemas.microsoft.com/office/drawing/2014/main" id="{4FC817A9-D157-EDE0-C780-7C51A6038568}"/>
              </a:ext>
            </a:extLst>
          </p:cNvPr>
          <p:cNvSpPr>
            <a:spLocks noGrp="1"/>
          </p:cNvSpPr>
          <p:nvPr>
            <p:ph idx="1"/>
          </p:nvPr>
        </p:nvSpPr>
        <p:spPr/>
        <p:txBody>
          <a:bodyPr vert="horz" lIns="91440" tIns="45720" rIns="91440" bIns="45720" rtlCol="0" anchor="t">
            <a:normAutofit/>
          </a:bodyPr>
          <a:lstStyle/>
          <a:p>
            <a:pPr marL="0" indent="0">
              <a:lnSpc>
                <a:spcPct val="150000"/>
              </a:lnSpc>
              <a:buNone/>
            </a:pPr>
            <a:r>
              <a:rPr lang="en-US" sz="3200" b="1">
                <a:solidFill>
                  <a:srgbClr val="000000"/>
                </a:solidFill>
                <a:highlight>
                  <a:srgbClr val="FFFFFF"/>
                </a:highlight>
                <a:latin typeface="Times New Roman"/>
                <a:cs typeface="Times New Roman"/>
              </a:rPr>
              <a:t>Plan example: “If a relapse happens, we will (1) stay calm and make sure you are safe, (2) contact your therapist, sponsor, or treatment provider right away, and (3) help you re-engage in treatment or attend a support meeting within 24 hours” </a:t>
            </a:r>
            <a:endParaRPr lang="en-US" sz="3200" b="1">
              <a:solidFill>
                <a:srgbClr val="000000"/>
              </a:solidFill>
              <a:highlight>
                <a:srgbClr val="C6C6C6"/>
              </a:highlight>
              <a:latin typeface="Times New Roman"/>
              <a:cs typeface="Times New Roman"/>
            </a:endParaRPr>
          </a:p>
        </p:txBody>
      </p:sp>
      <p:pic>
        <p:nvPicPr>
          <p:cNvPr id="4" name="p4 slide 18 ElevenLabs_2026-04-23T22_58_04_Rachel - Social Media Narrator_pvc_sp93_s70_sb85_se3_b_m2">
            <a:hlinkClick r:id="" action="ppaction://media"/>
            <a:extLst>
              <a:ext uri="{FF2B5EF4-FFF2-40B4-BE49-F238E27FC236}">
                <a16:creationId xmlns:a16="http://schemas.microsoft.com/office/drawing/2014/main" id="{CC578F90-B41A-54B8-7E4E-5FAD3068750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324331976"/>
      </p:ext>
    </p:extLst>
  </p:cSld>
  <p:clrMapOvr>
    <a:masterClrMapping/>
  </p:clrMapOvr>
  <p:transition advClick="0" advTm="29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22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BFC30-4196-7CB6-2C28-17EC00307FCE}"/>
              </a:ext>
            </a:extLst>
          </p:cNvPr>
          <p:cNvSpPr>
            <a:spLocks noGrp="1"/>
          </p:cNvSpPr>
          <p:nvPr>
            <p:ph type="title"/>
          </p:nvPr>
        </p:nvSpPr>
        <p:spPr>
          <a:xfrm>
            <a:off x="1143000" y="495772"/>
            <a:ext cx="9906000" cy="1419785"/>
          </a:xfrm>
        </p:spPr>
        <p:txBody>
          <a:bodyPr>
            <a:normAutofit/>
          </a:bodyPr>
          <a:lstStyle/>
          <a:p>
            <a:r>
              <a:rPr lang="en-US" sz="1000" i="0">
                <a:solidFill>
                  <a:srgbClr val="000000"/>
                </a:solidFill>
                <a:highlight>
                  <a:srgbClr val="FFFFFF"/>
                </a:highlight>
                <a:latin typeface="Times New Roman"/>
                <a:cs typeface="Times New Roman"/>
              </a:rPr>
              <a:t> </a:t>
            </a:r>
            <a:br>
              <a:rPr lang="en-US" sz="1000" i="0">
                <a:highlight>
                  <a:srgbClr val="FFFFFF"/>
                </a:highlight>
                <a:latin typeface="Times New Roman"/>
                <a:cs typeface="Times New Roman"/>
              </a:rPr>
            </a:br>
            <a:r>
              <a:rPr lang="en-US" sz="2800" b="1">
                <a:solidFill>
                  <a:srgbClr val="000000"/>
                </a:solidFill>
                <a:highlight>
                  <a:srgbClr val="FFFFFF"/>
                </a:highlight>
                <a:latin typeface="Walbaum Display Light"/>
                <a:cs typeface="Times New Roman"/>
              </a:rPr>
              <a:t>Question #3</a:t>
            </a:r>
            <a:br>
              <a:rPr lang="en-US" sz="2800" b="1">
                <a:highlight>
                  <a:srgbClr val="FFFFFF"/>
                </a:highlight>
                <a:latin typeface="Walbaum Display Light"/>
                <a:cs typeface="Times New Roman"/>
              </a:rPr>
            </a:br>
            <a:r>
              <a:rPr lang="en-US" sz="2800" b="1">
                <a:solidFill>
                  <a:srgbClr val="000000"/>
                </a:solidFill>
                <a:highlight>
                  <a:srgbClr val="FFFFFF"/>
                </a:highlight>
                <a:latin typeface="Walbaum Display Light"/>
                <a:cs typeface="Times New Roman"/>
              </a:rPr>
              <a:t>How do families adjust boundaries after a relapse?</a:t>
            </a:r>
            <a:endParaRPr lang="en-US" sz="2800" b="1">
              <a:solidFill>
                <a:srgbClr val="000000"/>
              </a:solidFill>
              <a:highlight>
                <a:srgbClr val="C6C6C6"/>
              </a:highlight>
              <a:latin typeface="Walbaum Display Light"/>
              <a:cs typeface="Times New Roman"/>
            </a:endParaRPr>
          </a:p>
        </p:txBody>
      </p:sp>
      <p:sp>
        <p:nvSpPr>
          <p:cNvPr id="3" name="Content Placeholder 2">
            <a:extLst>
              <a:ext uri="{FF2B5EF4-FFF2-40B4-BE49-F238E27FC236}">
                <a16:creationId xmlns:a16="http://schemas.microsoft.com/office/drawing/2014/main" id="{60AD1CD2-F3F0-91D1-DB37-D02E75A7903F}"/>
              </a:ext>
            </a:extLst>
          </p:cNvPr>
          <p:cNvSpPr>
            <a:spLocks noGrp="1"/>
          </p:cNvSpPr>
          <p:nvPr>
            <p:ph idx="1"/>
          </p:nvPr>
        </p:nvSpPr>
        <p:spPr>
          <a:xfrm>
            <a:off x="1020704" y="2395258"/>
            <a:ext cx="10028296" cy="3638720"/>
          </a:xfrm>
        </p:spPr>
        <p:txBody>
          <a:bodyPr vert="horz" lIns="91440" tIns="45720" rIns="91440" bIns="45720" rtlCol="0" anchor="t">
            <a:noAutofit/>
          </a:bodyPr>
          <a:lstStyle/>
          <a:p>
            <a:pPr marL="0" indent="0">
              <a:lnSpc>
                <a:spcPct val="150000"/>
              </a:lnSpc>
              <a:buNone/>
            </a:pPr>
            <a:r>
              <a:rPr lang="en-US" sz="2000" b="1">
                <a:solidFill>
                  <a:srgbClr val="000000"/>
                </a:solidFill>
                <a:highlight>
                  <a:srgbClr val="FFFFFF"/>
                </a:highlight>
                <a:latin typeface="Times New Roman"/>
                <a:cs typeface="Times New Roman"/>
              </a:rPr>
              <a:t>Families should reassess boundaries after a relapse by prioritizing safety and recovery—this may include limiting access to money or high-risk environments, increasing structure through check-ins or curfews, and clearly communicating expectations and consequences in a consistent, non-punitive way ). At the same time, boundaries should be balanced with support by encouraging re-engagement in treatment, staying involved in recovery efforts, and avoiding shame or blame to help the individual return to stability </a:t>
            </a:r>
            <a:endParaRPr lang="en-US" sz="2000" b="1">
              <a:solidFill>
                <a:srgbClr val="000000"/>
              </a:solidFill>
              <a:highlight>
                <a:srgbClr val="C6C6C6"/>
              </a:highlight>
              <a:latin typeface="Times New Roman"/>
              <a:cs typeface="Times New Roman"/>
            </a:endParaRPr>
          </a:p>
        </p:txBody>
      </p:sp>
      <p:sp>
        <p:nvSpPr>
          <p:cNvPr id="4" name="Footer Placeholder 3">
            <a:extLst>
              <a:ext uri="{FF2B5EF4-FFF2-40B4-BE49-F238E27FC236}">
                <a16:creationId xmlns:a16="http://schemas.microsoft.com/office/drawing/2014/main" id="{B155121E-7094-2A8A-223B-672228FC6DD2}"/>
              </a:ext>
            </a:extLst>
          </p:cNvPr>
          <p:cNvSpPr>
            <a:spLocks noGrp="1"/>
          </p:cNvSpPr>
          <p:nvPr>
            <p:ph type="ftr" sz="quarter" idx="11"/>
          </p:nvPr>
        </p:nvSpPr>
        <p:spPr/>
        <p:txBody>
          <a:bodyPr/>
          <a:lstStyle/>
          <a:p>
            <a:r>
              <a:rPr lang="en-US"/>
              <a:t>(SAMHSA, 2024)</a:t>
            </a:r>
          </a:p>
        </p:txBody>
      </p:sp>
      <p:pic>
        <p:nvPicPr>
          <p:cNvPr id="5" name="p4 slide 15 ElevenLabs_2026-04-23T22_39_26_Rachel - Social Media Narrator_pvc_sp93_s70_sb85_se3_b_m2">
            <a:hlinkClick r:id="" action="ppaction://media"/>
            <a:extLst>
              <a:ext uri="{FF2B5EF4-FFF2-40B4-BE49-F238E27FC236}">
                <a16:creationId xmlns:a16="http://schemas.microsoft.com/office/drawing/2014/main" id="{5B63DDAF-BB0E-6C3E-9693-E5A390DF0AE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084551330"/>
      </p:ext>
    </p:extLst>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53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2" name="Rectangle 21">
            <a:extLst>
              <a:ext uri="{FF2B5EF4-FFF2-40B4-BE49-F238E27FC236}">
                <a16:creationId xmlns:a16="http://schemas.microsoft.com/office/drawing/2014/main" id="{EA3B6404-C37D-4FE3-8124-9FC5ECE562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ED61EC8C-9F54-4671-8E82-4AE6101D6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7177768" y="0"/>
            <a:ext cx="5014232" cy="6868738"/>
          </a:xfrm>
          <a:custGeom>
            <a:avLst/>
            <a:gdLst>
              <a:gd name="connsiteX0" fmla="*/ 0 w 4584879"/>
              <a:gd name="connsiteY0" fmla="*/ 0 h 6863976"/>
              <a:gd name="connsiteX1" fmla="*/ 4584879 w 4584879"/>
              <a:gd name="connsiteY1" fmla="*/ 0 h 6863976"/>
              <a:gd name="connsiteX2" fmla="*/ 2493114 w 4584879"/>
              <a:gd name="connsiteY2" fmla="*/ 6863976 h 6863976"/>
              <a:gd name="connsiteX3" fmla="*/ 0 w 4584879"/>
              <a:gd name="connsiteY3" fmla="*/ 6863976 h 6863976"/>
              <a:gd name="connsiteX0" fmla="*/ 0 w 4584879"/>
              <a:gd name="connsiteY0" fmla="*/ 0 h 6863976"/>
              <a:gd name="connsiteX1" fmla="*/ 4584879 w 4584879"/>
              <a:gd name="connsiteY1" fmla="*/ 0 h 6863976"/>
              <a:gd name="connsiteX2" fmla="*/ 2713264 w 4584879"/>
              <a:gd name="connsiteY2" fmla="*/ 6863976 h 6863976"/>
              <a:gd name="connsiteX3" fmla="*/ 0 w 4584879"/>
              <a:gd name="connsiteY3" fmla="*/ 6863976 h 6863976"/>
              <a:gd name="connsiteX4" fmla="*/ 0 w 4584879"/>
              <a:gd name="connsiteY4" fmla="*/ 0 h 6863976"/>
              <a:gd name="connsiteX0" fmla="*/ 0 w 4408998"/>
              <a:gd name="connsiteY0" fmla="*/ 4762 h 6868738"/>
              <a:gd name="connsiteX1" fmla="*/ 4408998 w 4408998"/>
              <a:gd name="connsiteY1" fmla="*/ 0 h 6868738"/>
              <a:gd name="connsiteX2" fmla="*/ 2713264 w 4408998"/>
              <a:gd name="connsiteY2" fmla="*/ 6868738 h 6868738"/>
              <a:gd name="connsiteX3" fmla="*/ 0 w 4408998"/>
              <a:gd name="connsiteY3" fmla="*/ 6868738 h 6868738"/>
              <a:gd name="connsiteX4" fmla="*/ 0 w 4408998"/>
              <a:gd name="connsiteY4" fmla="*/ 4762 h 6868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8998" h="6868738">
                <a:moveTo>
                  <a:pt x="0" y="4762"/>
                </a:moveTo>
                <a:lnTo>
                  <a:pt x="4408998" y="0"/>
                </a:lnTo>
                <a:lnTo>
                  <a:pt x="2713264" y="6868738"/>
                </a:lnTo>
                <a:lnTo>
                  <a:pt x="0" y="6868738"/>
                </a:lnTo>
                <a:lnTo>
                  <a:pt x="0" y="476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0F77F725-F8B0-4316-89FE-2628573452EA}"/>
              </a:ext>
            </a:extLst>
          </p:cNvPr>
          <p:cNvSpPr txBox="1"/>
          <p:nvPr/>
        </p:nvSpPr>
        <p:spPr>
          <a:xfrm>
            <a:off x="7758752" y="3109913"/>
            <a:ext cx="3738926" cy="3076576"/>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r">
              <a:lnSpc>
                <a:spcPct val="90000"/>
              </a:lnSpc>
              <a:spcBef>
                <a:spcPct val="0"/>
              </a:spcBef>
              <a:spcAft>
                <a:spcPts val="600"/>
              </a:spcAft>
            </a:pPr>
            <a:endParaRPr lang="en-US" sz="3700" i="1" cap="all">
              <a:solidFill>
                <a:schemeClr val="tx2"/>
              </a:solidFill>
              <a:latin typeface="+mj-lt"/>
              <a:ea typeface="+mj-ea"/>
              <a:cs typeface="+mj-cs"/>
            </a:endParaRPr>
          </a:p>
          <a:p>
            <a:pPr algn="r">
              <a:lnSpc>
                <a:spcPct val="90000"/>
              </a:lnSpc>
              <a:spcBef>
                <a:spcPct val="0"/>
              </a:spcBef>
              <a:spcAft>
                <a:spcPts val="600"/>
              </a:spcAft>
            </a:pPr>
            <a:endParaRPr lang="en-US" sz="3700" i="1" cap="all">
              <a:solidFill>
                <a:schemeClr val="tx2"/>
              </a:solidFill>
              <a:latin typeface="+mj-lt"/>
              <a:ea typeface="+mj-ea"/>
              <a:cs typeface="+mj-cs"/>
            </a:endParaRPr>
          </a:p>
          <a:p>
            <a:pPr algn="r">
              <a:lnSpc>
                <a:spcPct val="90000"/>
              </a:lnSpc>
              <a:spcBef>
                <a:spcPct val="0"/>
              </a:spcBef>
              <a:spcAft>
                <a:spcPts val="600"/>
              </a:spcAft>
            </a:pPr>
            <a:r>
              <a:rPr lang="en-US" sz="3700" i="1" cap="all">
                <a:solidFill>
                  <a:schemeClr val="tx2"/>
                </a:solidFill>
                <a:latin typeface="+mj-lt"/>
                <a:ea typeface="+mj-ea"/>
                <a:cs typeface="+mj-cs"/>
              </a:rPr>
              <a:t>                             </a:t>
            </a:r>
            <a:r>
              <a:rPr lang="en-US" sz="3700" b="1" i="1" cap="all">
                <a:solidFill>
                  <a:schemeClr val="tx2"/>
                </a:solidFill>
                <a:latin typeface="+mj-lt"/>
                <a:ea typeface="+mj-ea"/>
                <a:cs typeface="+mj-cs"/>
              </a:rPr>
              <a:t> Thank You</a:t>
            </a:r>
          </a:p>
          <a:p>
            <a:pPr indent="-228600" algn="r">
              <a:lnSpc>
                <a:spcPct val="90000"/>
              </a:lnSpc>
              <a:spcBef>
                <a:spcPct val="0"/>
              </a:spcBef>
              <a:spcAft>
                <a:spcPts val="600"/>
              </a:spcAft>
            </a:pPr>
            <a:endParaRPr lang="en-US" sz="3700" i="1" cap="all">
              <a:solidFill>
                <a:schemeClr val="tx2"/>
              </a:solidFill>
              <a:latin typeface="+mj-lt"/>
              <a:ea typeface="+mj-ea"/>
              <a:cs typeface="+mj-cs"/>
            </a:endParaRPr>
          </a:p>
        </p:txBody>
      </p:sp>
      <p:pic>
        <p:nvPicPr>
          <p:cNvPr id="2" name="Picture 1" descr="A blue and black text on a black background&#10;&#10;AI-generated content may be incorrect.">
            <a:extLst>
              <a:ext uri="{FF2B5EF4-FFF2-40B4-BE49-F238E27FC236}">
                <a16:creationId xmlns:a16="http://schemas.microsoft.com/office/drawing/2014/main" id="{FF9D57A7-27EC-086F-2CF0-F9846CFA989F}"/>
              </a:ext>
            </a:extLst>
          </p:cNvPr>
          <p:cNvPicPr>
            <a:picLocks noChangeAspect="1"/>
          </p:cNvPicPr>
          <p:nvPr/>
        </p:nvPicPr>
        <p:blipFill>
          <a:blip r:embed="rId4"/>
          <a:stretch>
            <a:fillRect/>
          </a:stretch>
        </p:blipFill>
        <p:spPr>
          <a:xfrm>
            <a:off x="533400" y="2563616"/>
            <a:ext cx="6593401" cy="1730768"/>
          </a:xfrm>
          <a:prstGeom prst="rect">
            <a:avLst/>
          </a:prstGeom>
        </p:spPr>
      </p:pic>
      <p:cxnSp>
        <p:nvCxnSpPr>
          <p:cNvPr id="26" name="Straight Connector 25">
            <a:extLst>
              <a:ext uri="{FF2B5EF4-FFF2-40B4-BE49-F238E27FC236}">
                <a16:creationId xmlns:a16="http://schemas.microsoft.com/office/drawing/2014/main" id="{3A5D40F5-A8C4-4952-BCA6-4D0D14F8BF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58751" y="0"/>
            <a:ext cx="532263" cy="68580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4" name="p4 slide 16 ElevenLabs_2026-04-23T22_39_52_Rachel - Social Media Narrator_pvc_sp93_s70_sb85_se3_b_m2">
            <a:hlinkClick r:id="" action="ppaction://media"/>
            <a:extLst>
              <a:ext uri="{FF2B5EF4-FFF2-40B4-BE49-F238E27FC236}">
                <a16:creationId xmlns:a16="http://schemas.microsoft.com/office/drawing/2014/main" id="{341394DF-641D-4277-E586-D88B894A3BD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467743719"/>
      </p:ext>
    </p:extLst>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8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07005-061D-308E-8334-1EB252F9F665}"/>
              </a:ext>
            </a:extLst>
          </p:cNvPr>
          <p:cNvSpPr>
            <a:spLocks noGrp="1"/>
          </p:cNvSpPr>
          <p:nvPr>
            <p:ph type="title"/>
          </p:nvPr>
        </p:nvSpPr>
        <p:spPr>
          <a:xfrm>
            <a:off x="617113" y="308020"/>
            <a:ext cx="9304982" cy="684552"/>
          </a:xfrm>
        </p:spPr>
        <p:txBody>
          <a:bodyPr>
            <a:normAutofit fontScale="90000"/>
          </a:bodyPr>
          <a:lstStyle/>
          <a:p>
            <a:pPr algn="r"/>
            <a:br>
              <a:rPr lang="en-US" sz="2800" b="1">
                <a:solidFill>
                  <a:srgbClr val="000000"/>
                </a:solidFill>
                <a:highlight>
                  <a:srgbClr val="FFFFFF"/>
                </a:highlight>
                <a:latin typeface="Walbaum Display Light"/>
                <a:cs typeface="Times New Roman"/>
              </a:rPr>
            </a:br>
            <a:br>
              <a:rPr lang="en-US" sz="2800" b="1">
                <a:highlight>
                  <a:srgbClr val="FFFFFF"/>
                </a:highlight>
                <a:latin typeface="Walbaum Display Light"/>
                <a:cs typeface="Times New Roman"/>
              </a:rPr>
            </a:br>
            <a:r>
              <a:rPr lang="en-US" sz="3100" b="1">
                <a:solidFill>
                  <a:srgbClr val="000000"/>
                </a:solidFill>
                <a:highlight>
                  <a:srgbClr val="FFFFFF"/>
                </a:highlight>
                <a:latin typeface="Walbaum Display Light"/>
                <a:cs typeface="Times New Roman"/>
              </a:rPr>
              <a:t>Understanding the  misunderstood </a:t>
            </a:r>
            <a:br>
              <a:rPr lang="en-US" sz="3100" b="1">
                <a:highlight>
                  <a:srgbClr val="FFFFFF"/>
                </a:highlight>
                <a:latin typeface="Walbaum Display Light"/>
                <a:cs typeface="Times New Roman"/>
              </a:rPr>
            </a:br>
            <a:r>
              <a:rPr lang="en-US" sz="3100" b="1">
                <a:solidFill>
                  <a:srgbClr val="000000"/>
                </a:solidFill>
                <a:highlight>
                  <a:srgbClr val="FFFFFF"/>
                </a:highlight>
                <a:latin typeface="Walbaum Display Light"/>
                <a:cs typeface="Times New Roman"/>
              </a:rPr>
              <a:t>parts of addiction</a:t>
            </a:r>
            <a:endParaRPr lang="en-US" sz="3100" b="1">
              <a:solidFill>
                <a:srgbClr val="000000"/>
              </a:solidFill>
              <a:latin typeface="Walbaum Display Light"/>
              <a:cs typeface="Times New Roman"/>
            </a:endParaRPr>
          </a:p>
          <a:p>
            <a:endParaRPr lang="en-US" sz="2800" b="1"/>
          </a:p>
        </p:txBody>
      </p:sp>
      <p:sp>
        <p:nvSpPr>
          <p:cNvPr id="3" name="Content Placeholder 2">
            <a:extLst>
              <a:ext uri="{FF2B5EF4-FFF2-40B4-BE49-F238E27FC236}">
                <a16:creationId xmlns:a16="http://schemas.microsoft.com/office/drawing/2014/main" id="{9F187A79-C333-DBD9-B937-057FF55E9052}"/>
              </a:ext>
            </a:extLst>
          </p:cNvPr>
          <p:cNvSpPr>
            <a:spLocks noGrp="1"/>
          </p:cNvSpPr>
          <p:nvPr>
            <p:ph idx="1"/>
          </p:nvPr>
        </p:nvSpPr>
        <p:spPr>
          <a:xfrm>
            <a:off x="810296" y="1719779"/>
            <a:ext cx="10828985" cy="4314199"/>
          </a:xfrm>
        </p:spPr>
        <p:txBody>
          <a:bodyPr vert="horz" lIns="91440" tIns="45720" rIns="91440" bIns="45720" rtlCol="0" anchor="t">
            <a:noAutofit/>
          </a:bodyPr>
          <a:lstStyle/>
          <a:p>
            <a:pPr>
              <a:spcBef>
                <a:spcPts val="0"/>
              </a:spcBef>
              <a:buFont typeface="Arial,Sans-Serif" panose="020B0604020202020204" pitchFamily="34" charset="0"/>
            </a:pPr>
            <a:r>
              <a:rPr lang="en-US" b="1">
                <a:solidFill>
                  <a:srgbClr val="000000"/>
                </a:solidFill>
                <a:latin typeface="Times New Roman"/>
                <a:cs typeface="Times New Roman"/>
              </a:rPr>
              <a:t>Addiction is not simply a “bad choice” or lack of discipline—brain changes reduce a person’s ability to control use, even when they want to stop </a:t>
            </a:r>
          </a:p>
          <a:p>
            <a:pPr>
              <a:spcBef>
                <a:spcPts val="0"/>
              </a:spcBef>
              <a:buFont typeface="Arial,Sans-Serif" panose="020B0604020202020204" pitchFamily="34" charset="0"/>
            </a:pPr>
            <a:endParaRPr lang="en-US" b="1">
              <a:solidFill>
                <a:srgbClr val="000000"/>
              </a:solidFill>
              <a:latin typeface="Times New Roman"/>
              <a:cs typeface="Times New Roman"/>
            </a:endParaRPr>
          </a:p>
          <a:p>
            <a:pPr>
              <a:spcBef>
                <a:spcPts val="0"/>
              </a:spcBef>
              <a:buFont typeface="Arial,Sans-Serif" panose="020B0604020202020204" pitchFamily="34" charset="0"/>
            </a:pPr>
            <a:r>
              <a:rPr lang="en-US" b="1">
                <a:solidFill>
                  <a:srgbClr val="000000"/>
                </a:solidFill>
                <a:latin typeface="Times New Roman"/>
                <a:cs typeface="Times New Roman"/>
              </a:rPr>
              <a:t>Punishment alone does not fix addiction—effective treatment often requires therapy, support systems, and sometimes medication</a:t>
            </a:r>
          </a:p>
          <a:p>
            <a:pPr>
              <a:spcBef>
                <a:spcPts val="0"/>
              </a:spcBef>
              <a:buFont typeface="Arial,Sans-Serif" panose="020B0604020202020204" pitchFamily="34" charset="0"/>
            </a:pPr>
            <a:endParaRPr lang="en-US" b="1">
              <a:solidFill>
                <a:srgbClr val="000000"/>
              </a:solidFill>
              <a:latin typeface="Times New Roman"/>
              <a:cs typeface="Times New Roman"/>
            </a:endParaRPr>
          </a:p>
          <a:p>
            <a:pPr>
              <a:spcBef>
                <a:spcPts val="0"/>
              </a:spcBef>
              <a:buFont typeface="Arial,Sans-Serif" panose="020B0604020202020204" pitchFamily="34" charset="0"/>
            </a:pPr>
            <a:r>
              <a:rPr lang="en-US" b="1">
                <a:solidFill>
                  <a:srgbClr val="000000"/>
                </a:solidFill>
                <a:latin typeface="Times New Roman"/>
                <a:cs typeface="Times New Roman"/>
              </a:rPr>
              <a:t>Teens and young adults are more vulnerable—their brains are still developing, especially in areas related to judgment and impulse control</a:t>
            </a:r>
          </a:p>
          <a:p>
            <a:pPr>
              <a:spcBef>
                <a:spcPts val="0"/>
              </a:spcBef>
              <a:buFont typeface="Arial,Sans-Serif" panose="020B0604020202020204" pitchFamily="34" charset="0"/>
            </a:pPr>
            <a:endParaRPr lang="en-US" b="1">
              <a:solidFill>
                <a:srgbClr val="000000"/>
              </a:solidFill>
              <a:latin typeface="Times New Roman"/>
              <a:cs typeface="Times New Roman"/>
            </a:endParaRPr>
          </a:p>
          <a:p>
            <a:pPr>
              <a:spcBef>
                <a:spcPts val="0"/>
              </a:spcBef>
              <a:buFont typeface="Arial,Sans-Serif" panose="020B0604020202020204" pitchFamily="34" charset="0"/>
            </a:pPr>
            <a:r>
              <a:rPr lang="en-US" b="1">
                <a:solidFill>
                  <a:srgbClr val="000000"/>
                </a:solidFill>
                <a:latin typeface="Times New Roman"/>
                <a:cs typeface="Times New Roman"/>
              </a:rPr>
              <a:t>Hiding or denying the problem can make it worse—early intervention and open communication significantly improve outcomes</a:t>
            </a:r>
          </a:p>
          <a:p>
            <a:pPr>
              <a:spcBef>
                <a:spcPts val="0"/>
              </a:spcBef>
              <a:buFont typeface="Arial,Sans-Serif" panose="020B0604020202020204" pitchFamily="34" charset="0"/>
            </a:pPr>
            <a:endParaRPr lang="en-US" b="1">
              <a:solidFill>
                <a:srgbClr val="000000"/>
              </a:solidFill>
              <a:latin typeface="Times New Roman"/>
              <a:cs typeface="Times New Roman"/>
            </a:endParaRPr>
          </a:p>
          <a:p>
            <a:pPr>
              <a:lnSpc>
                <a:spcPct val="150000"/>
              </a:lnSpc>
              <a:spcBef>
                <a:spcPts val="0"/>
              </a:spcBef>
              <a:buFont typeface="Arial,Sans-Serif" panose="020B0604020202020204" pitchFamily="34" charset="0"/>
            </a:pPr>
            <a:endParaRPr lang="en-US" sz="2800" b="1">
              <a:solidFill>
                <a:srgbClr val="000000"/>
              </a:solidFill>
              <a:latin typeface="Times New Roman"/>
              <a:cs typeface="Times New Roman"/>
            </a:endParaRPr>
          </a:p>
          <a:p>
            <a:pPr>
              <a:lnSpc>
                <a:spcPct val="150000"/>
              </a:lnSpc>
            </a:pPr>
            <a:endParaRPr lang="en-US" sz="4000" b="1">
              <a:latin typeface="Times New Roman"/>
              <a:cs typeface="Times New Roman"/>
            </a:endParaRPr>
          </a:p>
        </p:txBody>
      </p:sp>
      <p:sp>
        <p:nvSpPr>
          <p:cNvPr id="6" name="Footer Placeholder 5">
            <a:extLst>
              <a:ext uri="{FF2B5EF4-FFF2-40B4-BE49-F238E27FC236}">
                <a16:creationId xmlns:a16="http://schemas.microsoft.com/office/drawing/2014/main" id="{0634F9C6-801D-5DF8-C647-4E6376E45B05}"/>
              </a:ext>
            </a:extLst>
          </p:cNvPr>
          <p:cNvSpPr>
            <a:spLocks noGrp="1"/>
          </p:cNvSpPr>
          <p:nvPr>
            <p:ph type="ftr" sz="quarter" idx="11"/>
          </p:nvPr>
        </p:nvSpPr>
        <p:spPr/>
        <p:txBody>
          <a:bodyPr/>
          <a:lstStyle/>
          <a:p>
            <a:r>
              <a:rPr lang="en-US"/>
              <a:t>(SAMHSA, 2024)</a:t>
            </a:r>
          </a:p>
        </p:txBody>
      </p:sp>
      <p:pic>
        <p:nvPicPr>
          <p:cNvPr id="4" name="p4 slide 2 ElevenLabs_2026-04-23T22_32_43_Rachel - Social Media Narrator_pvc_sp93_s70_sb85_se3_b_m2">
            <a:hlinkClick r:id="" action="ppaction://media"/>
            <a:extLst>
              <a:ext uri="{FF2B5EF4-FFF2-40B4-BE49-F238E27FC236}">
                <a16:creationId xmlns:a16="http://schemas.microsoft.com/office/drawing/2014/main" id="{302E9302-DAFC-4BB8-9DEE-CBE8629B2D0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626625920"/>
      </p:ext>
    </p:extLst>
  </p:cSld>
  <p:clrMapOvr>
    <a:masterClrMapping/>
  </p:clrMapOvr>
  <p:transition advClick="0" advTm="29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29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D3C5F-C90C-9665-9087-B2ED4A015FC2}"/>
              </a:ext>
            </a:extLst>
          </p:cNvPr>
          <p:cNvSpPr>
            <a:spLocks noGrp="1"/>
          </p:cNvSpPr>
          <p:nvPr>
            <p:ph type="title"/>
          </p:nvPr>
        </p:nvSpPr>
        <p:spPr/>
        <p:txBody>
          <a:bodyPr/>
          <a:lstStyle/>
          <a:p>
            <a:r>
              <a:rPr lang="en-US"/>
              <a:t>                   </a:t>
            </a:r>
            <a:r>
              <a:rPr lang="en-US" b="1" u="sng"/>
              <a:t> Refences</a:t>
            </a:r>
          </a:p>
        </p:txBody>
      </p:sp>
      <p:sp>
        <p:nvSpPr>
          <p:cNvPr id="3" name="Content Placeholder 2">
            <a:extLst>
              <a:ext uri="{FF2B5EF4-FFF2-40B4-BE49-F238E27FC236}">
                <a16:creationId xmlns:a16="http://schemas.microsoft.com/office/drawing/2014/main" id="{EA84AF10-BE6E-3273-2FCF-1EC0494F7A4C}"/>
              </a:ext>
            </a:extLst>
          </p:cNvPr>
          <p:cNvSpPr>
            <a:spLocks noGrp="1"/>
          </p:cNvSpPr>
          <p:nvPr>
            <p:ph idx="1"/>
          </p:nvPr>
        </p:nvSpPr>
        <p:spPr>
          <a:xfrm>
            <a:off x="949817" y="1719780"/>
            <a:ext cx="10109915" cy="4507381"/>
          </a:xfrm>
        </p:spPr>
        <p:txBody>
          <a:bodyPr vert="horz" lIns="91440" tIns="45720" rIns="91440" bIns="45720" rtlCol="0" anchor="t">
            <a:noAutofit/>
          </a:bodyPr>
          <a:lstStyle/>
          <a:p>
            <a:r>
              <a:rPr lang="en-US" sz="1600" b="1">
                <a:solidFill>
                  <a:srgbClr val="222222"/>
                </a:solidFill>
                <a:highlight>
                  <a:srgbClr val="FFFFFF"/>
                </a:highlight>
                <a:latin typeface="Arial"/>
                <a:cs typeface="Arial"/>
              </a:rPr>
              <a:t>National Institute on Drug Abuse. (2024). Drugs, brains, and behavior: The science of addiction. </a:t>
            </a:r>
            <a:r>
              <a:rPr lang="en-US" sz="1600" b="1" u="sng">
                <a:highlight>
                  <a:srgbClr val="FFFFFF"/>
                </a:highlight>
                <a:latin typeface="Arial"/>
                <a:cs typeface="Arial"/>
                <a:hlinkClick r:id="rId2"/>
              </a:rPr>
              <a:t>https://nida.nih.gov</a:t>
            </a:r>
            <a:endParaRPr lang="en-US" sz="1600" b="1">
              <a:highlight>
                <a:srgbClr val="C6C6C6"/>
              </a:highlight>
              <a:latin typeface="Times New Roman"/>
              <a:cs typeface="Times New Roman"/>
            </a:endParaRPr>
          </a:p>
          <a:p>
            <a:endParaRPr lang="en-US" sz="1600" b="1">
              <a:highlight>
                <a:srgbClr val="C6C6C6"/>
              </a:highlight>
              <a:latin typeface="Times New Roman"/>
              <a:cs typeface="Times New Roman"/>
            </a:endParaRPr>
          </a:p>
          <a:p>
            <a:r>
              <a:rPr lang="en-US" sz="1600" b="1">
                <a:solidFill>
                  <a:srgbClr val="222222"/>
                </a:solidFill>
                <a:highlight>
                  <a:srgbClr val="FFFFFF"/>
                </a:highlight>
                <a:latin typeface="Arial"/>
                <a:cs typeface="Arial"/>
              </a:rPr>
              <a:t>Substance Abuse and Mental Health Services Administration. (2024). SAMHSA’s mission and resources. </a:t>
            </a:r>
            <a:r>
              <a:rPr lang="en-US" sz="1600" b="1" u="sng">
                <a:highlight>
                  <a:srgbClr val="FFFFFF"/>
                </a:highlight>
                <a:latin typeface="Arial"/>
                <a:cs typeface="Arial"/>
                <a:hlinkClick r:id="rId3"/>
              </a:rPr>
              <a:t>https://www.samhsa.gov</a:t>
            </a:r>
            <a:endParaRPr lang="en-US" sz="1600" b="1">
              <a:highlight>
                <a:srgbClr val="C6C6C6"/>
              </a:highlight>
              <a:latin typeface="Times New Roman"/>
              <a:cs typeface="Times New Roman"/>
            </a:endParaRPr>
          </a:p>
          <a:p>
            <a:endParaRPr lang="en-US" sz="1600" b="1">
              <a:highlight>
                <a:srgbClr val="C6C6C6"/>
              </a:highlight>
              <a:latin typeface="Times New Roman"/>
              <a:cs typeface="Times New Roman"/>
            </a:endParaRPr>
          </a:p>
          <a:p>
            <a:r>
              <a:rPr lang="en-US" sz="1600" b="1">
                <a:solidFill>
                  <a:srgbClr val="222222"/>
                </a:solidFill>
                <a:highlight>
                  <a:srgbClr val="FFFFFF"/>
                </a:highlight>
                <a:latin typeface="Arial"/>
                <a:cs typeface="Arial"/>
              </a:rPr>
              <a:t>Elsevier. (2024). Journal of Substance Abuse Treatment. </a:t>
            </a:r>
            <a:r>
              <a:rPr lang="en-US" sz="1600" b="1" u="sng">
                <a:highlight>
                  <a:srgbClr val="FFFFFF"/>
                </a:highlight>
                <a:latin typeface="Arial"/>
                <a:cs typeface="Arial"/>
                <a:hlinkClick r:id="rId4"/>
              </a:rPr>
              <a:t>https://www.journals.elsevier.com/journal-of-substance-abuse-treatment</a:t>
            </a:r>
            <a:endParaRPr lang="en-US" sz="1600" b="1">
              <a:highlight>
                <a:srgbClr val="C6C6C6"/>
              </a:highlight>
              <a:latin typeface="Times New Roman"/>
              <a:cs typeface="Times New Roman"/>
            </a:endParaRPr>
          </a:p>
          <a:p>
            <a:endParaRPr lang="en-US" sz="1600" b="1">
              <a:highlight>
                <a:srgbClr val="C6C6C6"/>
              </a:highlight>
              <a:latin typeface="Times New Roman"/>
              <a:cs typeface="Times New Roman"/>
            </a:endParaRPr>
          </a:p>
          <a:p>
            <a:r>
              <a:rPr lang="en-US" sz="1600" b="1">
                <a:solidFill>
                  <a:srgbClr val="222222"/>
                </a:solidFill>
                <a:highlight>
                  <a:srgbClr val="FFFFFF"/>
                </a:highlight>
                <a:latin typeface="Arial"/>
                <a:cs typeface="Arial"/>
              </a:rPr>
              <a:t>Wiley. (2024). Addiction. </a:t>
            </a:r>
            <a:r>
              <a:rPr lang="en-US" sz="1600" b="1" u="sng">
                <a:highlight>
                  <a:srgbClr val="FFFFFF"/>
                </a:highlight>
                <a:latin typeface="Arial"/>
                <a:cs typeface="Arial"/>
                <a:hlinkClick r:id="rId5"/>
              </a:rPr>
              <a:t>https://onlinelibrary.wiley.com/journal/13600443</a:t>
            </a:r>
            <a:endParaRPr lang="en-US" sz="1600" b="1">
              <a:highlight>
                <a:srgbClr val="C6C6C6"/>
              </a:highlight>
              <a:latin typeface="Times New Roman"/>
              <a:cs typeface="Times New Roman"/>
            </a:endParaRPr>
          </a:p>
          <a:p>
            <a:endParaRPr lang="en-US" sz="1600" b="1">
              <a:highlight>
                <a:srgbClr val="C6C6C6"/>
              </a:highlight>
              <a:latin typeface="Times New Roman"/>
              <a:cs typeface="Times New Roman"/>
            </a:endParaRPr>
          </a:p>
          <a:p>
            <a:r>
              <a:rPr lang="en-US" sz="1600" b="1">
                <a:solidFill>
                  <a:srgbClr val="222222"/>
                </a:solidFill>
                <a:highlight>
                  <a:srgbClr val="FFFFFF"/>
                </a:highlight>
                <a:latin typeface="Arial"/>
                <a:cs typeface="Arial"/>
              </a:rPr>
              <a:t>World Health Organization. (2024). Substance abuse and mental health. </a:t>
            </a:r>
            <a:r>
              <a:rPr lang="en-US" sz="1600" b="1" u="sng">
                <a:highlight>
                  <a:srgbClr val="FFFFFF"/>
                </a:highlight>
                <a:latin typeface="Arial"/>
                <a:cs typeface="Arial"/>
                <a:hlinkClick r:id="rId6"/>
              </a:rPr>
              <a:t>https://www.who.int</a:t>
            </a:r>
            <a:endParaRPr lang="en-US" sz="1600" b="1">
              <a:highlight>
                <a:srgbClr val="C6C6C6"/>
              </a:highlight>
              <a:latin typeface="Times New Roman"/>
              <a:cs typeface="Times New Roman"/>
            </a:endParaRPr>
          </a:p>
          <a:p>
            <a:endParaRPr lang="en-US" sz="1600">
              <a:highlight>
                <a:srgbClr val="C6C6C6"/>
              </a:highlight>
              <a:latin typeface="Times New Roman"/>
              <a:cs typeface="Times New Roman"/>
            </a:endParaRPr>
          </a:p>
          <a:p>
            <a:endParaRPr lang="en-US" sz="3200"/>
          </a:p>
        </p:txBody>
      </p:sp>
    </p:spTree>
    <p:extLst>
      <p:ext uri="{BB962C8B-B14F-4D97-AF65-F5344CB8AC3E}">
        <p14:creationId xmlns:p14="http://schemas.microsoft.com/office/powerpoint/2010/main" val="2550133469"/>
      </p:ext>
    </p:extLst>
  </p:cSld>
  <p:clrMapOvr>
    <a:masterClrMapping/>
  </p:clrMapOvr>
  <p:transition advClick="0" advTm="4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067B19-B7F2-CDE1-2980-339D151D1D4D}"/>
              </a:ext>
            </a:extLst>
          </p:cNvPr>
          <p:cNvSpPr txBox="1"/>
          <p:nvPr/>
        </p:nvSpPr>
        <p:spPr>
          <a:xfrm>
            <a:off x="1045753" y="1596477"/>
            <a:ext cx="9663770"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Symbol"/>
              <a:buChar char="•"/>
            </a:pPr>
            <a:r>
              <a:rPr lang="en-US" sz="2400" b="1">
                <a:highlight>
                  <a:srgbClr val="FFFFFF"/>
                </a:highlight>
                <a:latin typeface="Times New Roman"/>
                <a:cs typeface="Times New Roman"/>
              </a:rPr>
              <a:t>Learn that addiction is a medical condition affecting brain function—not something caused by poor parenting or family failure </a:t>
            </a:r>
            <a:endParaRPr lang="en-US" sz="2400" b="1">
              <a:highlight>
                <a:srgbClr val="C6C6C6"/>
              </a:highlight>
              <a:latin typeface="Times New Roman"/>
              <a:cs typeface="Times New Roman"/>
            </a:endParaRPr>
          </a:p>
          <a:p>
            <a:pPr marL="285750" indent="-285750">
              <a:buFont typeface="Symbol"/>
              <a:buChar char="•"/>
            </a:pPr>
            <a:endParaRPr lang="en-US" sz="2400" b="1">
              <a:highlight>
                <a:srgbClr val="FFFFFF"/>
              </a:highlight>
              <a:latin typeface="Times New Roman"/>
              <a:cs typeface="Times New Roman"/>
            </a:endParaRPr>
          </a:p>
          <a:p>
            <a:pPr marL="285750" indent="-285750">
              <a:buFont typeface="Symbol"/>
              <a:buChar char="•"/>
            </a:pPr>
            <a:r>
              <a:rPr lang="en-US" sz="2400" b="1">
                <a:highlight>
                  <a:srgbClr val="FFFFFF"/>
                </a:highlight>
                <a:latin typeface="Times New Roman"/>
                <a:cs typeface="Times New Roman"/>
              </a:rPr>
              <a:t>Focus on support instead of blame—encouraging treatment and open communication improves recovery outcomes</a:t>
            </a:r>
            <a:endParaRPr lang="en-US" sz="2400" b="1">
              <a:highlight>
                <a:srgbClr val="C6C6C6"/>
              </a:highlight>
              <a:latin typeface="Times New Roman"/>
              <a:cs typeface="Times New Roman"/>
            </a:endParaRPr>
          </a:p>
          <a:p>
            <a:pPr marL="285750" indent="-285750">
              <a:buFont typeface="Symbol"/>
              <a:buChar char="•"/>
            </a:pPr>
            <a:endParaRPr lang="en-US" sz="2400" b="1">
              <a:highlight>
                <a:srgbClr val="FFFFFF"/>
              </a:highlight>
              <a:latin typeface="Times New Roman"/>
              <a:cs typeface="Times New Roman"/>
            </a:endParaRPr>
          </a:p>
          <a:p>
            <a:pPr marL="285750" indent="-285750">
              <a:buFont typeface="Symbol"/>
              <a:buChar char="•"/>
            </a:pPr>
            <a:r>
              <a:rPr lang="en-US" sz="2400" b="1">
                <a:highlight>
                  <a:srgbClr val="FFFFFF"/>
                </a:highlight>
                <a:latin typeface="Times New Roman"/>
                <a:cs typeface="Times New Roman"/>
              </a:rPr>
              <a:t>Understand that you cannot control or “fix” the addiction alone—professional help is often necessary</a:t>
            </a:r>
            <a:endParaRPr lang="en-US" sz="2400" b="1">
              <a:highlight>
                <a:srgbClr val="C6C6C6"/>
              </a:highlight>
              <a:latin typeface="Times New Roman"/>
              <a:cs typeface="Times New Roman"/>
            </a:endParaRPr>
          </a:p>
          <a:p>
            <a:pPr marL="285750" indent="-285750">
              <a:buFont typeface="Symbol"/>
              <a:buChar char="•"/>
            </a:pPr>
            <a:endParaRPr lang="en-US" sz="2400" b="1">
              <a:highlight>
                <a:srgbClr val="FFFFFF"/>
              </a:highlight>
              <a:latin typeface="Times New Roman"/>
              <a:cs typeface="Times New Roman"/>
            </a:endParaRPr>
          </a:p>
          <a:p>
            <a:pPr marL="285750" indent="-285750">
              <a:buFont typeface="Symbol"/>
              <a:buChar char="•"/>
            </a:pPr>
            <a:r>
              <a:rPr lang="en-US" sz="2400" b="1">
                <a:highlight>
                  <a:srgbClr val="FFFFFF"/>
                </a:highlight>
                <a:latin typeface="Times New Roman"/>
                <a:cs typeface="Times New Roman"/>
              </a:rPr>
              <a:t>Practice self-care and seek support (e.g., counseling or support groups) to reduce stress and avoid burnout while helping a loved one</a:t>
            </a:r>
            <a:endParaRPr lang="en-US" sz="2400" b="1">
              <a:highlight>
                <a:srgbClr val="C6C6C6"/>
              </a:highlight>
              <a:latin typeface="Times New Roman"/>
              <a:cs typeface="Times New Roman"/>
            </a:endParaRPr>
          </a:p>
        </p:txBody>
      </p:sp>
      <p:sp>
        <p:nvSpPr>
          <p:cNvPr id="6" name="Footer Placeholder 5">
            <a:extLst>
              <a:ext uri="{FF2B5EF4-FFF2-40B4-BE49-F238E27FC236}">
                <a16:creationId xmlns:a16="http://schemas.microsoft.com/office/drawing/2014/main" id="{A5A4E56B-1E7D-730E-9D09-2E54216ECAF2}"/>
              </a:ext>
            </a:extLst>
          </p:cNvPr>
          <p:cNvSpPr>
            <a:spLocks noGrp="1"/>
          </p:cNvSpPr>
          <p:nvPr>
            <p:ph type="ftr" sz="quarter" idx="11"/>
          </p:nvPr>
        </p:nvSpPr>
        <p:spPr/>
        <p:txBody>
          <a:bodyPr/>
          <a:lstStyle/>
          <a:p>
            <a:r>
              <a:rPr lang="en-US">
                <a:solidFill>
                  <a:schemeClr val="tx1"/>
                </a:solidFill>
                <a:highlight>
                  <a:srgbClr val="FFFFFF"/>
                </a:highlight>
                <a:latin typeface="Walbaum Display Light"/>
                <a:cs typeface="Times New Roman"/>
              </a:rPr>
              <a:t>(NIDA, 2024)</a:t>
            </a:r>
            <a:endParaRPr lang="en-US">
              <a:solidFill>
                <a:schemeClr val="tx1"/>
              </a:solidFill>
              <a:latin typeface="Walbaum Display Light"/>
            </a:endParaRPr>
          </a:p>
        </p:txBody>
      </p:sp>
      <p:sp>
        <p:nvSpPr>
          <p:cNvPr id="2" name="TextBox 1">
            <a:extLst>
              <a:ext uri="{FF2B5EF4-FFF2-40B4-BE49-F238E27FC236}">
                <a16:creationId xmlns:a16="http://schemas.microsoft.com/office/drawing/2014/main" id="{9329DA35-8F5F-C311-E190-50FF8A8EC030}"/>
              </a:ext>
            </a:extLst>
          </p:cNvPr>
          <p:cNvSpPr txBox="1"/>
          <p:nvPr/>
        </p:nvSpPr>
        <p:spPr>
          <a:xfrm>
            <a:off x="1866019" y="294736"/>
            <a:ext cx="727798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i="1">
                <a:solidFill>
                  <a:srgbClr val="000000"/>
                </a:solidFill>
                <a:latin typeface="Walbaum Display Light"/>
              </a:rPr>
              <a:t>UNDERSTANDING SUBSTANCE ABUSE</a:t>
            </a:r>
          </a:p>
          <a:p>
            <a:r>
              <a:rPr lang="en-US" sz="2800" b="1" i="1">
                <a:solidFill>
                  <a:srgbClr val="000000"/>
                </a:solidFill>
                <a:latin typeface="Walbaum Display Light"/>
              </a:rPr>
              <a:t>WITHOUT GUILT</a:t>
            </a:r>
            <a:endParaRPr lang="en-US" sz="2800" b="1" i="1">
              <a:latin typeface="Walbaum Display Light"/>
              <a:cs typeface="Times New Roman"/>
            </a:endParaRPr>
          </a:p>
        </p:txBody>
      </p:sp>
      <p:pic>
        <p:nvPicPr>
          <p:cNvPr id="3" name="p4 slide 3 ElevenLabs_2026-04-23T22_33_23_Rachel - Social Media Narrator_pvc_sp93_s70_sb85_se3_b_m2">
            <a:hlinkClick r:id="" action="ppaction://media"/>
            <a:extLst>
              <a:ext uri="{FF2B5EF4-FFF2-40B4-BE49-F238E27FC236}">
                <a16:creationId xmlns:a16="http://schemas.microsoft.com/office/drawing/2014/main" id="{94B7E3E0-2EF8-4735-1048-814C595D165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844020532"/>
      </p:ext>
    </p:extLst>
  </p:cSld>
  <p:clrMapOvr>
    <a:masterClrMapping/>
  </p:clrMapOvr>
  <p:transition advClick="0" advTm="2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62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0AF73-FC56-98AD-AC9F-82EB97EADF89}"/>
              </a:ext>
            </a:extLst>
          </p:cNvPr>
          <p:cNvSpPr>
            <a:spLocks noGrp="1"/>
          </p:cNvSpPr>
          <p:nvPr>
            <p:ph type="title"/>
          </p:nvPr>
        </p:nvSpPr>
        <p:spPr>
          <a:xfrm>
            <a:off x="1143000" y="308021"/>
            <a:ext cx="9906000" cy="931396"/>
          </a:xfrm>
        </p:spPr>
        <p:txBody>
          <a:bodyPr>
            <a:normAutofit/>
          </a:bodyPr>
          <a:lstStyle/>
          <a:p>
            <a:r>
              <a:rPr lang="en-US" sz="3600" b="1"/>
              <a:t>   </a:t>
            </a:r>
            <a:r>
              <a:rPr lang="en-US" sz="2800" b="1"/>
              <a:t>  What Treatment Looks like</a:t>
            </a:r>
          </a:p>
        </p:txBody>
      </p:sp>
      <p:sp>
        <p:nvSpPr>
          <p:cNvPr id="3" name="Content Placeholder 2">
            <a:extLst>
              <a:ext uri="{FF2B5EF4-FFF2-40B4-BE49-F238E27FC236}">
                <a16:creationId xmlns:a16="http://schemas.microsoft.com/office/drawing/2014/main" id="{6E1831AD-CCE7-C1B7-ACD2-3F4CFA13F22D}"/>
              </a:ext>
            </a:extLst>
          </p:cNvPr>
          <p:cNvSpPr>
            <a:spLocks noGrp="1"/>
          </p:cNvSpPr>
          <p:nvPr>
            <p:ph idx="1"/>
          </p:nvPr>
        </p:nvSpPr>
        <p:spPr>
          <a:xfrm>
            <a:off x="1143000" y="1322681"/>
            <a:ext cx="9906000" cy="4711297"/>
          </a:xfrm>
        </p:spPr>
        <p:txBody>
          <a:bodyPr vert="horz" lIns="91440" tIns="45720" rIns="91440" bIns="45720" rtlCol="0" anchor="t">
            <a:normAutofit/>
          </a:bodyPr>
          <a:lstStyle/>
          <a:p>
            <a:r>
              <a:rPr lang="en-US" sz="2000" b="1">
                <a:highlight>
                  <a:srgbClr val="FFFFFF"/>
                </a:highlight>
                <a:latin typeface="Times New Roman"/>
                <a:cs typeface="Times New Roman"/>
              </a:rPr>
              <a:t>Treatment for substance use disorder is individualized and may include therapy, medication, and behavioral interventions based on a person’s needs</a:t>
            </a:r>
            <a:endParaRPr lang="en-US" sz="2000" b="1">
              <a:highlight>
                <a:srgbClr val="C6C6C6"/>
              </a:highlight>
              <a:latin typeface="Times New Roman"/>
              <a:cs typeface="Times New Roman"/>
            </a:endParaRPr>
          </a:p>
          <a:p>
            <a:endParaRPr lang="en-US" sz="2000" b="1">
              <a:highlight>
                <a:srgbClr val="C6C6C6"/>
              </a:highlight>
              <a:latin typeface="Times New Roman"/>
              <a:cs typeface="Times New Roman"/>
            </a:endParaRPr>
          </a:p>
          <a:p>
            <a:r>
              <a:rPr lang="en-US" sz="2000" b="1">
                <a:highlight>
                  <a:srgbClr val="FFFFFF"/>
                </a:highlight>
                <a:latin typeface="Times New Roman"/>
                <a:cs typeface="Times New Roman"/>
              </a:rPr>
              <a:t>Effective treatment often involves multiple stages, including detox, ongoing therapy, and long-term recovery support </a:t>
            </a:r>
            <a:endParaRPr lang="en-US" sz="2000" b="1">
              <a:highlight>
                <a:srgbClr val="C6C6C6"/>
              </a:highlight>
              <a:latin typeface="Times New Roman"/>
              <a:cs typeface="Times New Roman"/>
            </a:endParaRPr>
          </a:p>
          <a:p>
            <a:endParaRPr lang="en-US" sz="2000" b="1">
              <a:highlight>
                <a:srgbClr val="C6C6C6"/>
              </a:highlight>
              <a:latin typeface="Times New Roman"/>
              <a:cs typeface="Times New Roman"/>
            </a:endParaRPr>
          </a:p>
          <a:p>
            <a:r>
              <a:rPr lang="en-US" sz="2000" b="1">
                <a:highlight>
                  <a:srgbClr val="FFFFFF"/>
                </a:highlight>
                <a:latin typeface="Times New Roman"/>
                <a:cs typeface="Times New Roman"/>
              </a:rPr>
              <a:t>Medications can be used to reduce cravings and withdrawal symptoms, especially for opioid or alcohol use disorders </a:t>
            </a:r>
            <a:endParaRPr lang="en-US" sz="2000" b="1">
              <a:highlight>
                <a:srgbClr val="C6C6C6"/>
              </a:highlight>
              <a:latin typeface="Times New Roman"/>
              <a:cs typeface="Times New Roman"/>
            </a:endParaRPr>
          </a:p>
          <a:p>
            <a:endParaRPr lang="en-US" sz="2000" b="1">
              <a:highlight>
                <a:srgbClr val="C6C6C6"/>
              </a:highlight>
              <a:latin typeface="Times New Roman"/>
              <a:cs typeface="Times New Roman"/>
            </a:endParaRPr>
          </a:p>
          <a:p>
            <a:r>
              <a:rPr lang="en-US" sz="2000" b="1">
                <a:highlight>
                  <a:srgbClr val="FFFFFF"/>
                </a:highlight>
                <a:latin typeface="Times New Roman"/>
                <a:cs typeface="Times New Roman"/>
              </a:rPr>
              <a:t>Family involvement and support are important parts of treatment and can improve long-term recovery outcomes</a:t>
            </a:r>
            <a:endParaRPr lang="en-US" sz="2000" b="1">
              <a:highlight>
                <a:srgbClr val="C6C6C6"/>
              </a:highlight>
              <a:latin typeface="Times New Roman"/>
              <a:cs typeface="Times New Roman"/>
            </a:endParaRPr>
          </a:p>
          <a:p>
            <a:endParaRPr lang="en-US" sz="4000" b="1">
              <a:latin typeface="Times New Roman"/>
              <a:cs typeface="Times New Roman"/>
            </a:endParaRPr>
          </a:p>
        </p:txBody>
      </p:sp>
      <p:sp>
        <p:nvSpPr>
          <p:cNvPr id="4" name="Footer Placeholder 3">
            <a:extLst>
              <a:ext uri="{FF2B5EF4-FFF2-40B4-BE49-F238E27FC236}">
                <a16:creationId xmlns:a16="http://schemas.microsoft.com/office/drawing/2014/main" id="{31941192-01E0-F5B3-CAF0-B05B6757239D}"/>
              </a:ext>
            </a:extLst>
          </p:cNvPr>
          <p:cNvSpPr>
            <a:spLocks noGrp="1"/>
          </p:cNvSpPr>
          <p:nvPr>
            <p:ph type="ftr" sz="quarter" idx="11"/>
          </p:nvPr>
        </p:nvSpPr>
        <p:spPr>
          <a:xfrm>
            <a:off x="154429" y="6345215"/>
            <a:ext cx="4497315" cy="386591"/>
          </a:xfrm>
        </p:spPr>
        <p:txBody>
          <a:bodyPr>
            <a:normAutofit/>
          </a:bodyPr>
          <a:lstStyle/>
          <a:p>
            <a:r>
              <a:rPr lang="en-US">
                <a:solidFill>
                  <a:schemeClr val="tx1"/>
                </a:solidFill>
                <a:highlight>
                  <a:srgbClr val="FFFFFF"/>
                </a:highlight>
                <a:latin typeface="Walbaum Display Light"/>
                <a:cs typeface="Times New Roman"/>
              </a:rPr>
              <a:t>(NIDA, 2024; Journal of Substance Abuse Treatment, 2024).</a:t>
            </a:r>
            <a:endParaRPr lang="en-US">
              <a:solidFill>
                <a:schemeClr val="tx1"/>
              </a:solidFill>
              <a:latin typeface="Walbaum Display Light"/>
            </a:endParaRPr>
          </a:p>
          <a:p>
            <a:endParaRPr lang="en-US" sz="1000" b="0">
              <a:solidFill>
                <a:srgbClr val="000000"/>
              </a:solidFill>
              <a:highlight>
                <a:srgbClr val="C6C6C6"/>
              </a:highlight>
              <a:latin typeface="Times New Roman"/>
              <a:cs typeface="Times New Roman"/>
            </a:endParaRPr>
          </a:p>
          <a:p>
            <a:endParaRPr lang="en-US"/>
          </a:p>
        </p:txBody>
      </p:sp>
      <p:pic>
        <p:nvPicPr>
          <p:cNvPr id="5" name="p4 slide 4 ElevenLabs_2026-04-23T22_33_57_Rachel - Social Media Narrator_pvc_sp93_s70_sb85_se3_b_m2">
            <a:hlinkClick r:id="" action="ppaction://media"/>
            <a:extLst>
              <a:ext uri="{FF2B5EF4-FFF2-40B4-BE49-F238E27FC236}">
                <a16:creationId xmlns:a16="http://schemas.microsoft.com/office/drawing/2014/main" id="{E4BA7F65-DEFF-9E02-C673-B6C9BC3777C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000904020"/>
      </p:ext>
    </p:extLst>
  </p:cSld>
  <p:clrMapOvr>
    <a:masterClrMapping/>
  </p:clrMapOvr>
  <p:transition advClick="0" advTm="24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77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7AB04-B37D-8027-7BCE-B7512F6C4467}"/>
              </a:ext>
            </a:extLst>
          </p:cNvPr>
          <p:cNvSpPr>
            <a:spLocks noGrp="1"/>
          </p:cNvSpPr>
          <p:nvPr>
            <p:ph type="title"/>
          </p:nvPr>
        </p:nvSpPr>
        <p:spPr>
          <a:xfrm>
            <a:off x="1143000" y="104106"/>
            <a:ext cx="9906000" cy="1210437"/>
          </a:xfrm>
        </p:spPr>
        <p:txBody>
          <a:bodyPr/>
          <a:lstStyle/>
          <a:p>
            <a:r>
              <a:rPr lang="en-US" sz="3600" b="1"/>
              <a:t>    </a:t>
            </a:r>
            <a:r>
              <a:rPr lang="en-US" sz="2800" b="1"/>
              <a:t>What happens in treatment</a:t>
            </a:r>
          </a:p>
        </p:txBody>
      </p:sp>
      <p:sp>
        <p:nvSpPr>
          <p:cNvPr id="3" name="Content Placeholder 2">
            <a:extLst>
              <a:ext uri="{FF2B5EF4-FFF2-40B4-BE49-F238E27FC236}">
                <a16:creationId xmlns:a16="http://schemas.microsoft.com/office/drawing/2014/main" id="{0A7A221F-2726-CB40-A44B-5230111C7147}"/>
              </a:ext>
            </a:extLst>
          </p:cNvPr>
          <p:cNvSpPr>
            <a:spLocks noGrp="1"/>
          </p:cNvSpPr>
          <p:nvPr>
            <p:ph idx="1"/>
          </p:nvPr>
        </p:nvSpPr>
        <p:spPr>
          <a:xfrm>
            <a:off x="541987" y="1301217"/>
            <a:ext cx="10517745" cy="4732761"/>
          </a:xfrm>
        </p:spPr>
        <p:txBody>
          <a:bodyPr vert="horz" lIns="91440" tIns="45720" rIns="91440" bIns="45720" rtlCol="0" anchor="t">
            <a:noAutofit/>
          </a:bodyPr>
          <a:lstStyle/>
          <a:p>
            <a:r>
              <a:rPr lang="en-US" sz="1800" b="1">
                <a:highlight>
                  <a:srgbClr val="FFFFFF"/>
                </a:highlight>
                <a:latin typeface="Times New Roman"/>
                <a:cs typeface="Times New Roman"/>
              </a:rPr>
              <a:t>Treatment often begins at a licensed facility with an intake assessment, where medical and mental health professionals evaluate substance use history, physical health, and co-occurring disorders to create a personalized care plan</a:t>
            </a:r>
          </a:p>
          <a:p>
            <a:endParaRPr lang="en-US" sz="1800" b="1">
              <a:highlight>
                <a:srgbClr val="FFFFFF"/>
              </a:highlight>
              <a:latin typeface="Times New Roman"/>
              <a:cs typeface="Times New Roman"/>
            </a:endParaRPr>
          </a:p>
          <a:p>
            <a:r>
              <a:rPr lang="en-US" sz="1800" b="1">
                <a:highlight>
                  <a:srgbClr val="FFFFFF"/>
                </a:highlight>
                <a:latin typeface="Times New Roman"/>
                <a:cs typeface="Times New Roman"/>
              </a:rPr>
              <a:t>In inpatient or residential facilities, individuals live on-site and receive 24/7 structured care, including medical detox, daily therapy sessions (individual and group), and supervised routines focused on stabilization and recovery </a:t>
            </a:r>
          </a:p>
          <a:p>
            <a:endParaRPr lang="en-US" sz="1800" b="1">
              <a:highlight>
                <a:srgbClr val="FFFFFF"/>
              </a:highlight>
              <a:latin typeface="Times New Roman"/>
              <a:cs typeface="Times New Roman"/>
            </a:endParaRPr>
          </a:p>
          <a:p>
            <a:r>
              <a:rPr lang="en-US" sz="1800" b="1">
                <a:highlight>
                  <a:srgbClr val="FFFFFF"/>
                </a:highlight>
                <a:latin typeface="Times New Roman"/>
                <a:cs typeface="Times New Roman"/>
              </a:rPr>
              <a:t>Outpatient programs allow individuals to live at home while attending scheduled treatment sessions at a clinic or center, which may include counseling, medication management, and intensive programs several times per week</a:t>
            </a:r>
          </a:p>
          <a:p>
            <a:endParaRPr lang="en-US" sz="1800" b="1">
              <a:highlight>
                <a:srgbClr val="FFFFFF"/>
              </a:highlight>
              <a:latin typeface="Times New Roman"/>
              <a:cs typeface="Times New Roman"/>
            </a:endParaRPr>
          </a:p>
          <a:p>
            <a:r>
              <a:rPr lang="en-US" sz="1800" b="1">
                <a:highlight>
                  <a:srgbClr val="FFFFFF"/>
                </a:highlight>
                <a:latin typeface="Times New Roman"/>
                <a:cs typeface="Times New Roman"/>
              </a:rPr>
              <a:t>Treatment facilities often include multidisciplinary teams (doctors, therapists, case managers) and provide aftercare planning—such as referrals to support groups, sober living homes, or continued therapy—to support long-term recovery</a:t>
            </a:r>
            <a:endParaRPr lang="en-US" sz="1800" b="1">
              <a:latin typeface="Times New Roman"/>
              <a:cs typeface="Times New Roman"/>
            </a:endParaRPr>
          </a:p>
          <a:p>
            <a:pPr marL="0" indent="0">
              <a:buNone/>
            </a:pPr>
            <a:endParaRPr lang="en-US" sz="3600" b="1">
              <a:latin typeface="Times New Roman"/>
              <a:cs typeface="Times New Roman"/>
            </a:endParaRPr>
          </a:p>
        </p:txBody>
      </p:sp>
      <p:sp>
        <p:nvSpPr>
          <p:cNvPr id="4" name="Footer Placeholder 3">
            <a:extLst>
              <a:ext uri="{FF2B5EF4-FFF2-40B4-BE49-F238E27FC236}">
                <a16:creationId xmlns:a16="http://schemas.microsoft.com/office/drawing/2014/main" id="{0156B5F9-4483-91F3-E496-E9544A9F4CFB}"/>
              </a:ext>
            </a:extLst>
          </p:cNvPr>
          <p:cNvSpPr>
            <a:spLocks noGrp="1"/>
          </p:cNvSpPr>
          <p:nvPr>
            <p:ph type="ftr" sz="quarter" idx="11"/>
          </p:nvPr>
        </p:nvSpPr>
        <p:spPr/>
        <p:txBody>
          <a:bodyPr/>
          <a:lstStyle/>
          <a:p>
            <a:r>
              <a:rPr lang="en-US"/>
              <a:t>(WHO, 2024)</a:t>
            </a:r>
          </a:p>
        </p:txBody>
      </p:sp>
      <p:pic>
        <p:nvPicPr>
          <p:cNvPr id="5" name="p4 slide 5 ElevenLabs_2026-04-23T22_34_29_Rachel - Social Media Narrator_pvc_sp93_s70_sb85_se3_b_m2">
            <a:hlinkClick r:id="" action="ppaction://media"/>
            <a:extLst>
              <a:ext uri="{FF2B5EF4-FFF2-40B4-BE49-F238E27FC236}">
                <a16:creationId xmlns:a16="http://schemas.microsoft.com/office/drawing/2014/main" id="{4B5EF70E-8A74-1B02-E7D8-5E983BA5227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480365865"/>
      </p:ext>
    </p:extLst>
  </p:cSld>
  <p:clrMapOvr>
    <a:masterClrMapping/>
  </p:clrMapOvr>
  <p:transition advClick="0" advTm="2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32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22562-1299-6B33-7E41-116714D9A2B3}"/>
              </a:ext>
            </a:extLst>
          </p:cNvPr>
          <p:cNvSpPr>
            <a:spLocks noGrp="1"/>
          </p:cNvSpPr>
          <p:nvPr>
            <p:ph type="title"/>
          </p:nvPr>
        </p:nvSpPr>
        <p:spPr>
          <a:xfrm>
            <a:off x="1782703" y="401698"/>
            <a:ext cx="7168445" cy="629563"/>
          </a:xfrm>
        </p:spPr>
        <p:txBody>
          <a:bodyPr>
            <a:normAutofit/>
          </a:bodyPr>
          <a:lstStyle/>
          <a:p>
            <a:r>
              <a:rPr lang="en-US" sz="3200" b="1">
                <a:solidFill>
                  <a:srgbClr val="000000"/>
                </a:solidFill>
                <a:highlight>
                  <a:srgbClr val="FFFFFF"/>
                </a:highlight>
                <a:latin typeface="Walbaum Display Light"/>
                <a:cs typeface="Times New Roman"/>
              </a:rPr>
              <a:t>         </a:t>
            </a:r>
            <a:r>
              <a:rPr lang="en-US" sz="2800" b="1">
                <a:solidFill>
                  <a:srgbClr val="000000"/>
                </a:solidFill>
                <a:highlight>
                  <a:srgbClr val="FFFFFF"/>
                </a:highlight>
                <a:latin typeface="Walbaum Display Light"/>
                <a:cs typeface="Times New Roman"/>
              </a:rPr>
              <a:t>  How Counseling works</a:t>
            </a:r>
          </a:p>
        </p:txBody>
      </p:sp>
      <p:sp>
        <p:nvSpPr>
          <p:cNvPr id="3" name="Content Placeholder 2">
            <a:extLst>
              <a:ext uri="{FF2B5EF4-FFF2-40B4-BE49-F238E27FC236}">
                <a16:creationId xmlns:a16="http://schemas.microsoft.com/office/drawing/2014/main" id="{3B1D7BBD-48E4-97D0-1FB7-AA131B95D849}"/>
              </a:ext>
            </a:extLst>
          </p:cNvPr>
          <p:cNvSpPr>
            <a:spLocks noGrp="1"/>
          </p:cNvSpPr>
          <p:nvPr>
            <p:ph idx="1"/>
          </p:nvPr>
        </p:nvSpPr>
        <p:spPr>
          <a:xfrm>
            <a:off x="907815" y="1275776"/>
            <a:ext cx="10141185" cy="4758202"/>
          </a:xfrm>
        </p:spPr>
        <p:txBody>
          <a:bodyPr vert="horz" lIns="91440" tIns="45720" rIns="91440" bIns="45720" rtlCol="0" anchor="t">
            <a:noAutofit/>
          </a:bodyPr>
          <a:lstStyle/>
          <a:p>
            <a:r>
              <a:rPr lang="en-US" sz="1800" b="1">
                <a:highlight>
                  <a:srgbClr val="FFFFFF"/>
                </a:highlight>
                <a:latin typeface="Times New Roman"/>
                <a:cs typeface="Times New Roman"/>
              </a:rPr>
              <a:t>Counseling begins with assessment and goal-setting, where a therapist works with the individual to identify substance use patterns, triggers, mental health concerns, and personal recovery goals over time, with regular sessions, progress monitoring, and relapse prevention planning to support long-term recovery </a:t>
            </a:r>
            <a:endParaRPr lang="en-US" sz="1800" b="1">
              <a:highlight>
                <a:srgbClr val="C6C6C6"/>
              </a:highlight>
              <a:latin typeface="Times New Roman"/>
              <a:cs typeface="Times New Roman"/>
            </a:endParaRPr>
          </a:p>
          <a:p>
            <a:endParaRPr lang="en-US" sz="1800" b="1">
              <a:highlight>
                <a:srgbClr val="FFFFFF"/>
              </a:highlight>
              <a:latin typeface="Times New Roman"/>
              <a:cs typeface="Times New Roman"/>
            </a:endParaRPr>
          </a:p>
          <a:p>
            <a:r>
              <a:rPr lang="en-US" sz="1800" b="1">
                <a:highlight>
                  <a:srgbClr val="FFFFFF"/>
                </a:highlight>
                <a:latin typeface="Times New Roman"/>
                <a:cs typeface="Times New Roman"/>
              </a:rPr>
              <a:t>Counseling focuses on practical skills, such as managing cravings, coping with stress, avoiding high-risk situations, and improving emotional regulation and decision-making </a:t>
            </a:r>
          </a:p>
          <a:p>
            <a:endParaRPr lang="en-US" sz="1800" b="1">
              <a:highlight>
                <a:srgbClr val="FFFFFF"/>
              </a:highlight>
              <a:latin typeface="Times New Roman"/>
              <a:cs typeface="Times New Roman"/>
            </a:endParaRPr>
          </a:p>
          <a:p>
            <a:r>
              <a:rPr lang="en-US" sz="1800" b="1">
                <a:highlight>
                  <a:srgbClr val="FFFFFF"/>
                </a:highlight>
                <a:latin typeface="Times New Roman"/>
                <a:cs typeface="Times New Roman"/>
              </a:rPr>
              <a:t>Therapists use evidence-based methods like CBT and motivational interviewing to change thinking patterns and build motivation for recover</a:t>
            </a:r>
            <a:endParaRPr lang="en-US" sz="1800" b="1">
              <a:highlight>
                <a:srgbClr val="C6C6C6"/>
              </a:highlight>
              <a:latin typeface="Times New Roman"/>
              <a:cs typeface="Times New Roman"/>
            </a:endParaRPr>
          </a:p>
          <a:p>
            <a:endParaRPr lang="en-US" sz="1800" b="1">
              <a:highlight>
                <a:srgbClr val="C6C6C6"/>
              </a:highlight>
              <a:latin typeface="Times New Roman"/>
              <a:cs typeface="Times New Roman"/>
            </a:endParaRPr>
          </a:p>
          <a:p>
            <a:r>
              <a:rPr lang="en-US" sz="1800" b="1">
                <a:highlight>
                  <a:srgbClr val="FFFFFF"/>
                </a:highlight>
                <a:latin typeface="Times New Roman"/>
                <a:cs typeface="Times New Roman"/>
              </a:rPr>
              <a:t>Family counseling is often included to repair relationships, improve communication, and educate loved ones on how to provide support without enabling substance</a:t>
            </a:r>
            <a:endParaRPr lang="en-US" sz="1800" b="1">
              <a:solidFill>
                <a:srgbClr val="000000"/>
              </a:solidFill>
              <a:highlight>
                <a:srgbClr val="FFFFFF"/>
              </a:highlight>
              <a:latin typeface="Times New Roman"/>
              <a:cs typeface="Times New Roman"/>
            </a:endParaRPr>
          </a:p>
          <a:p>
            <a:endParaRPr lang="en-US" sz="3600" b="1">
              <a:latin typeface="Times New Roman"/>
              <a:cs typeface="Times New Roman"/>
            </a:endParaRPr>
          </a:p>
        </p:txBody>
      </p:sp>
      <p:sp>
        <p:nvSpPr>
          <p:cNvPr id="4" name="Footer Placeholder 3">
            <a:extLst>
              <a:ext uri="{FF2B5EF4-FFF2-40B4-BE49-F238E27FC236}">
                <a16:creationId xmlns:a16="http://schemas.microsoft.com/office/drawing/2014/main" id="{8E1367E6-9CBD-DB55-2D19-A5B10B8BCFAD}"/>
              </a:ext>
            </a:extLst>
          </p:cNvPr>
          <p:cNvSpPr>
            <a:spLocks noGrp="1"/>
          </p:cNvSpPr>
          <p:nvPr>
            <p:ph type="ftr" sz="quarter" idx="11"/>
          </p:nvPr>
        </p:nvSpPr>
        <p:spPr/>
        <p:txBody>
          <a:bodyPr/>
          <a:lstStyle/>
          <a:p>
            <a:r>
              <a:rPr lang="en-US"/>
              <a:t>(SAMHSA, 2024)</a:t>
            </a:r>
          </a:p>
        </p:txBody>
      </p:sp>
      <p:pic>
        <p:nvPicPr>
          <p:cNvPr id="5" name="p4 slide 6 ElevenLabs_2026-04-23T22_35_09_Rachel - Social Media Narrator_pvc_sp93_s70_sb85_se3_b_m2">
            <a:hlinkClick r:id="" action="ppaction://media"/>
            <a:extLst>
              <a:ext uri="{FF2B5EF4-FFF2-40B4-BE49-F238E27FC236}">
                <a16:creationId xmlns:a16="http://schemas.microsoft.com/office/drawing/2014/main" id="{061579D0-1E66-E05F-A594-D92E5CC818C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09400118"/>
      </p:ext>
    </p:extLst>
  </p:cSld>
  <p:clrMapOvr>
    <a:masterClrMapping/>
  </p:clrMapOvr>
  <p:transition advClick="0" advTm="27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71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F3945-89DE-8375-8416-90E4C46C6979}"/>
              </a:ext>
            </a:extLst>
          </p:cNvPr>
          <p:cNvSpPr>
            <a:spLocks noGrp="1"/>
          </p:cNvSpPr>
          <p:nvPr>
            <p:ph type="title"/>
          </p:nvPr>
        </p:nvSpPr>
        <p:spPr>
          <a:xfrm>
            <a:off x="1143000" y="275824"/>
            <a:ext cx="9906000" cy="1070917"/>
          </a:xfrm>
        </p:spPr>
        <p:txBody>
          <a:bodyPr>
            <a:normAutofit/>
          </a:bodyPr>
          <a:lstStyle/>
          <a:p>
            <a:r>
              <a:rPr lang="en-US" sz="3200" b="1">
                <a:solidFill>
                  <a:srgbClr val="000000"/>
                </a:solidFill>
                <a:highlight>
                  <a:srgbClr val="FFFFFF"/>
                </a:highlight>
                <a:latin typeface="Walbaum Display Light"/>
                <a:cs typeface="Times New Roman"/>
              </a:rPr>
              <a:t>      </a:t>
            </a:r>
            <a:r>
              <a:rPr lang="en-US" sz="2800" b="1">
                <a:solidFill>
                  <a:srgbClr val="000000"/>
                </a:solidFill>
                <a:highlight>
                  <a:srgbClr val="FFFFFF"/>
                </a:highlight>
                <a:latin typeface="Walbaum Display Light"/>
                <a:cs typeface="Times New Roman"/>
              </a:rPr>
              <a:t> Sponsors, groups, and meetings.</a:t>
            </a:r>
          </a:p>
        </p:txBody>
      </p:sp>
      <p:sp>
        <p:nvSpPr>
          <p:cNvPr id="3" name="Content Placeholder 2">
            <a:extLst>
              <a:ext uri="{FF2B5EF4-FFF2-40B4-BE49-F238E27FC236}">
                <a16:creationId xmlns:a16="http://schemas.microsoft.com/office/drawing/2014/main" id="{606D5DC2-FF90-EA74-D940-56FB2256EB4E}"/>
              </a:ext>
            </a:extLst>
          </p:cNvPr>
          <p:cNvSpPr>
            <a:spLocks noGrp="1"/>
          </p:cNvSpPr>
          <p:nvPr>
            <p:ph idx="1"/>
          </p:nvPr>
        </p:nvSpPr>
        <p:spPr>
          <a:xfrm>
            <a:off x="1143000" y="1344146"/>
            <a:ext cx="9916732" cy="4689832"/>
          </a:xfrm>
        </p:spPr>
        <p:txBody>
          <a:bodyPr vert="horz" lIns="91440" tIns="45720" rIns="91440" bIns="45720" rtlCol="0" anchor="t">
            <a:noAutofit/>
          </a:bodyPr>
          <a:lstStyle/>
          <a:p>
            <a:r>
              <a:rPr lang="en-US" sz="1800" b="1">
                <a:solidFill>
                  <a:srgbClr val="222222"/>
                </a:solidFill>
                <a:highlight>
                  <a:srgbClr val="FFFFFF"/>
                </a:highlight>
                <a:latin typeface="Times New Roman"/>
                <a:cs typeface="Times New Roman"/>
              </a:rPr>
              <a:t>Motivational interviewing encourages commitment to recovery.</a:t>
            </a:r>
            <a:endParaRPr lang="en-US" sz="1800" b="1">
              <a:solidFill>
                <a:srgbClr val="222222"/>
              </a:solidFill>
              <a:highlight>
                <a:srgbClr val="C6C6C6"/>
              </a:highlight>
              <a:latin typeface="Times New Roman"/>
              <a:cs typeface="Times New Roman"/>
            </a:endParaRPr>
          </a:p>
          <a:p>
            <a:endParaRPr lang="en-US" sz="1800" b="1">
              <a:solidFill>
                <a:srgbClr val="222222"/>
              </a:solidFill>
              <a:highlight>
                <a:srgbClr val="C6C6C6"/>
              </a:highlight>
              <a:latin typeface="Times New Roman"/>
              <a:cs typeface="Times New Roman"/>
            </a:endParaRPr>
          </a:p>
          <a:p>
            <a:r>
              <a:rPr lang="en-US" sz="1800" b="1">
                <a:highlight>
                  <a:srgbClr val="FFFFFF"/>
                </a:highlight>
                <a:latin typeface="Times New Roman"/>
                <a:cs typeface="Times New Roman"/>
              </a:rPr>
              <a:t>Sponsors are experienced individuals in recovery who offer one-on-one guidance, accountability, and support through shared experience (Support groups provide a safe, peer-based environment where individuals can share experiences, reduce isolation, and build encouragement </a:t>
            </a:r>
          </a:p>
          <a:p>
            <a:endParaRPr lang="en-US" sz="1800" b="1">
              <a:highlight>
                <a:srgbClr val="FFFFFF"/>
              </a:highlight>
              <a:latin typeface="Times New Roman"/>
              <a:cs typeface="Times New Roman"/>
            </a:endParaRPr>
          </a:p>
          <a:p>
            <a:r>
              <a:rPr lang="en-US" sz="1800" b="1">
                <a:highlight>
                  <a:srgbClr val="FFFFFF"/>
                </a:highlight>
                <a:latin typeface="Times New Roman"/>
                <a:cs typeface="Times New Roman"/>
              </a:rPr>
              <a:t>Regular meetings (such as 12-step or recovery groups) create structure, reinforce healthy habits, and support ongoing sobriety </a:t>
            </a:r>
            <a:endParaRPr lang="en-US" sz="1800" b="1">
              <a:highlight>
                <a:srgbClr val="C6C6C6"/>
              </a:highlight>
              <a:latin typeface="Times New Roman"/>
              <a:cs typeface="Times New Roman"/>
            </a:endParaRPr>
          </a:p>
          <a:p>
            <a:endParaRPr lang="en-US" sz="1800" b="1">
              <a:highlight>
                <a:srgbClr val="C6C6C6"/>
              </a:highlight>
              <a:latin typeface="Times New Roman"/>
              <a:cs typeface="Times New Roman"/>
            </a:endParaRPr>
          </a:p>
          <a:p>
            <a:r>
              <a:rPr lang="en-US" sz="1800" b="1">
                <a:highlight>
                  <a:srgbClr val="FFFFFF"/>
                </a:highlight>
                <a:latin typeface="Times New Roman"/>
                <a:cs typeface="Times New Roman"/>
              </a:rPr>
              <a:t>Consistent participation in groups and meetings is linked to better long-term recovery outcomes and lower relapse rates </a:t>
            </a:r>
            <a:endParaRPr lang="en-US" sz="1800" b="1">
              <a:highlight>
                <a:srgbClr val="C6C6C6"/>
              </a:highlight>
              <a:latin typeface="Times New Roman"/>
              <a:cs typeface="Times New Roman"/>
            </a:endParaRPr>
          </a:p>
          <a:p>
            <a:endParaRPr lang="en-US" sz="3600" b="1">
              <a:latin typeface="Times New Roman"/>
              <a:cs typeface="Times New Roman"/>
            </a:endParaRPr>
          </a:p>
        </p:txBody>
      </p:sp>
      <p:sp>
        <p:nvSpPr>
          <p:cNvPr id="4" name="Footer Placeholder 3">
            <a:extLst>
              <a:ext uri="{FF2B5EF4-FFF2-40B4-BE49-F238E27FC236}">
                <a16:creationId xmlns:a16="http://schemas.microsoft.com/office/drawing/2014/main" id="{52D3DBEB-74D7-EE44-0BC7-EC527181470D}"/>
              </a:ext>
            </a:extLst>
          </p:cNvPr>
          <p:cNvSpPr>
            <a:spLocks noGrp="1"/>
          </p:cNvSpPr>
          <p:nvPr>
            <p:ph type="ftr" sz="quarter" idx="11"/>
          </p:nvPr>
        </p:nvSpPr>
        <p:spPr/>
        <p:txBody>
          <a:bodyPr/>
          <a:lstStyle/>
          <a:p>
            <a:r>
              <a:rPr lang="en-US"/>
              <a:t>(WHO, 2024)</a:t>
            </a:r>
          </a:p>
        </p:txBody>
      </p:sp>
      <p:pic>
        <p:nvPicPr>
          <p:cNvPr id="5" name="p4 slide 7 ElevenLabs_2026-04-23T22_35_36_Rachel - Social Media Narrator_pvc_sp93_s70_sb85_se3_b_m2">
            <a:hlinkClick r:id="" action="ppaction://media"/>
            <a:extLst>
              <a:ext uri="{FF2B5EF4-FFF2-40B4-BE49-F238E27FC236}">
                <a16:creationId xmlns:a16="http://schemas.microsoft.com/office/drawing/2014/main" id="{91CB6898-312E-72E2-64AB-9A991974214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438483723"/>
      </p:ext>
    </p:extLst>
  </p:cSld>
  <p:clrMapOvr>
    <a:masterClrMapping/>
  </p:clrMapOvr>
  <p:transition advClick="0" advTm="2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75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EEE47-80D3-2CFF-A4C6-2B8538084DB3}"/>
              </a:ext>
            </a:extLst>
          </p:cNvPr>
          <p:cNvSpPr>
            <a:spLocks noGrp="1"/>
          </p:cNvSpPr>
          <p:nvPr>
            <p:ph type="title"/>
          </p:nvPr>
        </p:nvSpPr>
        <p:spPr>
          <a:xfrm>
            <a:off x="1143000" y="211430"/>
            <a:ext cx="9906000" cy="1274832"/>
          </a:xfrm>
        </p:spPr>
        <p:txBody>
          <a:bodyPr>
            <a:normAutofit/>
          </a:bodyPr>
          <a:lstStyle/>
          <a:p>
            <a:r>
              <a:rPr lang="en-US" sz="2800" b="1">
                <a:solidFill>
                  <a:srgbClr val="000000"/>
                </a:solidFill>
                <a:highlight>
                  <a:srgbClr val="FFFFFF"/>
                </a:highlight>
                <a:latin typeface="Walbaum Display Light"/>
                <a:cs typeface="Times New Roman"/>
              </a:rPr>
              <a:t>Aftercare: What happens after treatment</a:t>
            </a:r>
          </a:p>
        </p:txBody>
      </p:sp>
      <p:sp>
        <p:nvSpPr>
          <p:cNvPr id="3" name="Content Placeholder 2">
            <a:extLst>
              <a:ext uri="{FF2B5EF4-FFF2-40B4-BE49-F238E27FC236}">
                <a16:creationId xmlns:a16="http://schemas.microsoft.com/office/drawing/2014/main" id="{E6C86D83-3468-767A-D37C-D0B5A29A1A8C}"/>
              </a:ext>
            </a:extLst>
          </p:cNvPr>
          <p:cNvSpPr>
            <a:spLocks noGrp="1"/>
          </p:cNvSpPr>
          <p:nvPr>
            <p:ph idx="1"/>
          </p:nvPr>
        </p:nvSpPr>
        <p:spPr>
          <a:xfrm>
            <a:off x="928353" y="1719780"/>
            <a:ext cx="10120647" cy="4314198"/>
          </a:xfrm>
        </p:spPr>
        <p:txBody>
          <a:bodyPr vert="horz" lIns="91440" tIns="45720" rIns="91440" bIns="45720" rtlCol="0" anchor="t">
            <a:noAutofit/>
          </a:bodyPr>
          <a:lstStyle/>
          <a:p>
            <a:r>
              <a:rPr lang="en-US" sz="1800" b="1">
                <a:highlight>
                  <a:srgbClr val="FFFFFF"/>
                </a:highlight>
                <a:latin typeface="Times New Roman"/>
                <a:cs typeface="Times New Roman"/>
              </a:rPr>
              <a:t>Aftercare is important, it begins immediately after formal treatment and provides structured, ongoing support to help individuals transition back into daily life while maintaining sobriety </a:t>
            </a:r>
            <a:endParaRPr lang="en-US" sz="1800" b="1">
              <a:highlight>
                <a:srgbClr val="C6C6C6"/>
              </a:highlight>
              <a:latin typeface="Times New Roman"/>
              <a:cs typeface="Times New Roman"/>
            </a:endParaRPr>
          </a:p>
          <a:p>
            <a:endParaRPr lang="en-US" sz="1800" b="1">
              <a:highlight>
                <a:srgbClr val="C6C6C6"/>
              </a:highlight>
              <a:latin typeface="Times New Roman"/>
              <a:cs typeface="Times New Roman"/>
            </a:endParaRPr>
          </a:p>
          <a:p>
            <a:r>
              <a:rPr lang="en-US" sz="1800" b="1">
                <a:highlight>
                  <a:srgbClr val="FFFFFF"/>
                </a:highlight>
                <a:latin typeface="Times New Roman"/>
                <a:cs typeface="Times New Roman"/>
              </a:rPr>
              <a:t>It often includes continued therapy, outpatient programs, regular support group meetings, AA, NA and sometimes medication management to reduce cravings and prevent relapse </a:t>
            </a:r>
            <a:endParaRPr lang="en-US" sz="1800" b="1">
              <a:highlight>
                <a:srgbClr val="C6C6C6"/>
              </a:highlight>
              <a:latin typeface="Times New Roman"/>
              <a:cs typeface="Times New Roman"/>
            </a:endParaRPr>
          </a:p>
          <a:p>
            <a:endParaRPr lang="en-US" sz="1800" b="1">
              <a:highlight>
                <a:srgbClr val="C6C6C6"/>
              </a:highlight>
              <a:latin typeface="Times New Roman"/>
              <a:cs typeface="Times New Roman"/>
            </a:endParaRPr>
          </a:p>
          <a:p>
            <a:r>
              <a:rPr lang="en-US" sz="1800" b="1">
                <a:highlight>
                  <a:srgbClr val="FFFFFF"/>
                </a:highlight>
                <a:latin typeface="Times New Roman"/>
                <a:cs typeface="Times New Roman"/>
              </a:rPr>
              <a:t>Many individuals use sober living homes or structured environments that offer accountability, routine, and a substance-free setting during early recovery </a:t>
            </a:r>
            <a:endParaRPr lang="en-US" sz="1800" b="1">
              <a:highlight>
                <a:srgbClr val="C6C6C6"/>
              </a:highlight>
              <a:latin typeface="Times New Roman"/>
              <a:cs typeface="Times New Roman"/>
            </a:endParaRPr>
          </a:p>
          <a:p>
            <a:endParaRPr lang="en-US" sz="1800" b="1">
              <a:highlight>
                <a:srgbClr val="C6C6C6"/>
              </a:highlight>
              <a:latin typeface="Times New Roman"/>
              <a:cs typeface="Times New Roman"/>
            </a:endParaRPr>
          </a:p>
          <a:p>
            <a:r>
              <a:rPr lang="en-US" sz="1800" b="1">
                <a:highlight>
                  <a:srgbClr val="FFFFFF"/>
                </a:highlight>
                <a:latin typeface="Times New Roman"/>
                <a:cs typeface="Times New Roman"/>
              </a:rPr>
              <a:t>Aftercare focuses on relapse prevention through identifying triggers, developing coping strategies, regular check-ins with providers, and building long-term goals for stability and independence </a:t>
            </a:r>
            <a:endParaRPr lang="en-US" sz="1800" b="1">
              <a:highlight>
                <a:srgbClr val="C6C6C6"/>
              </a:highlight>
              <a:latin typeface="Times New Roman"/>
              <a:cs typeface="Times New Roman"/>
            </a:endParaRPr>
          </a:p>
          <a:p>
            <a:endParaRPr lang="en-US" sz="3600" b="1">
              <a:latin typeface="Times New Roman"/>
              <a:cs typeface="Times New Roman"/>
            </a:endParaRPr>
          </a:p>
        </p:txBody>
      </p:sp>
      <p:sp>
        <p:nvSpPr>
          <p:cNvPr id="4" name="Footer Placeholder 3">
            <a:extLst>
              <a:ext uri="{FF2B5EF4-FFF2-40B4-BE49-F238E27FC236}">
                <a16:creationId xmlns:a16="http://schemas.microsoft.com/office/drawing/2014/main" id="{5C6AC14D-AB22-564E-4328-5F761553539E}"/>
              </a:ext>
            </a:extLst>
          </p:cNvPr>
          <p:cNvSpPr>
            <a:spLocks noGrp="1"/>
          </p:cNvSpPr>
          <p:nvPr>
            <p:ph type="ftr" sz="quarter" idx="11"/>
          </p:nvPr>
        </p:nvSpPr>
        <p:spPr/>
        <p:txBody>
          <a:bodyPr/>
          <a:lstStyle/>
          <a:p>
            <a:r>
              <a:rPr lang="en-US">
                <a:solidFill>
                  <a:schemeClr val="tx1"/>
                </a:solidFill>
                <a:highlight>
                  <a:srgbClr val="FFFFFF"/>
                </a:highlight>
              </a:rPr>
              <a:t>(NIDA, 2024)</a:t>
            </a:r>
            <a:endParaRPr lang="en-US"/>
          </a:p>
        </p:txBody>
      </p:sp>
      <p:pic>
        <p:nvPicPr>
          <p:cNvPr id="5" name="p4 slide 8 ElevenLabs_2026-04-23T22_36_07_Rachel - Social Media Narrator_pvc_sp93_s70_sb85_se3_b_m2">
            <a:hlinkClick r:id="" action="ppaction://media"/>
            <a:extLst>
              <a:ext uri="{FF2B5EF4-FFF2-40B4-BE49-F238E27FC236}">
                <a16:creationId xmlns:a16="http://schemas.microsoft.com/office/drawing/2014/main" id="{5BAB01F0-8961-6128-642C-AB6CF0591C1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656541836"/>
      </p:ext>
    </p:extLst>
  </p:cSld>
  <p:clrMapOvr>
    <a:masterClrMapping/>
  </p:clrMapOvr>
  <p:transition advClick="0" advTm="27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59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8CFA2-76C7-FDFE-2763-7A10D0642B6D}"/>
              </a:ext>
            </a:extLst>
          </p:cNvPr>
          <p:cNvSpPr>
            <a:spLocks noGrp="1"/>
          </p:cNvSpPr>
          <p:nvPr>
            <p:ph type="title"/>
          </p:nvPr>
        </p:nvSpPr>
        <p:spPr>
          <a:xfrm>
            <a:off x="1132268" y="533401"/>
            <a:ext cx="9906000" cy="770410"/>
          </a:xfrm>
        </p:spPr>
        <p:txBody>
          <a:bodyPr>
            <a:normAutofit/>
          </a:bodyPr>
          <a:lstStyle/>
          <a:p>
            <a:r>
              <a:rPr lang="en-US" sz="3200" b="1">
                <a:solidFill>
                  <a:srgbClr val="000000"/>
                </a:solidFill>
                <a:highlight>
                  <a:srgbClr val="FFFFFF"/>
                </a:highlight>
                <a:latin typeface="Walbaum Display Light"/>
                <a:cs typeface="Times New Roman"/>
              </a:rPr>
              <a:t>              </a:t>
            </a:r>
            <a:r>
              <a:rPr lang="en-US" sz="2800" b="1">
                <a:solidFill>
                  <a:srgbClr val="000000"/>
                </a:solidFill>
                <a:highlight>
                  <a:srgbClr val="FFFFFF"/>
                </a:highlight>
                <a:latin typeface="Walbaum Display Light"/>
                <a:cs typeface="Times New Roman"/>
              </a:rPr>
              <a:t> Time frames of sobriety</a:t>
            </a:r>
          </a:p>
        </p:txBody>
      </p:sp>
      <p:sp>
        <p:nvSpPr>
          <p:cNvPr id="3" name="Content Placeholder 2">
            <a:extLst>
              <a:ext uri="{FF2B5EF4-FFF2-40B4-BE49-F238E27FC236}">
                <a16:creationId xmlns:a16="http://schemas.microsoft.com/office/drawing/2014/main" id="{3CB6275C-C58B-41EA-E641-D95FF0B603EB}"/>
              </a:ext>
            </a:extLst>
          </p:cNvPr>
          <p:cNvSpPr>
            <a:spLocks noGrp="1"/>
          </p:cNvSpPr>
          <p:nvPr>
            <p:ph idx="1"/>
          </p:nvPr>
        </p:nvSpPr>
        <p:spPr>
          <a:xfrm>
            <a:off x="821029" y="1397809"/>
            <a:ext cx="10217239" cy="4475184"/>
          </a:xfrm>
        </p:spPr>
        <p:txBody>
          <a:bodyPr vert="horz" lIns="91440" tIns="45720" rIns="91440" bIns="45720" rtlCol="0" anchor="t">
            <a:normAutofit/>
          </a:bodyPr>
          <a:lstStyle/>
          <a:p>
            <a:r>
              <a:rPr lang="en-US" sz="1800" b="1">
                <a:highlight>
                  <a:srgbClr val="FFFFFF"/>
                </a:highlight>
                <a:latin typeface="Times New Roman"/>
                <a:cs typeface="Times New Roman"/>
              </a:rPr>
              <a:t>Early sobriety (first weeks to 3 months) focuses on detox, managing cravings, and stabilizing physically and emotionally </a:t>
            </a:r>
            <a:endParaRPr lang="en-US" sz="1800" b="1">
              <a:highlight>
                <a:srgbClr val="C6C6C6"/>
              </a:highlight>
              <a:latin typeface="Times New Roman"/>
              <a:cs typeface="Times New Roman"/>
            </a:endParaRPr>
          </a:p>
          <a:p>
            <a:endParaRPr lang="en-US" sz="1800" b="1">
              <a:highlight>
                <a:srgbClr val="FFFFFF"/>
              </a:highlight>
              <a:latin typeface="Times New Roman"/>
              <a:cs typeface="Times New Roman"/>
            </a:endParaRPr>
          </a:p>
          <a:p>
            <a:r>
              <a:rPr lang="en-US" sz="1800" b="1">
                <a:highlight>
                  <a:srgbClr val="FFFFFF"/>
                </a:highlight>
                <a:latin typeface="Times New Roman"/>
                <a:cs typeface="Times New Roman"/>
              </a:rPr>
              <a:t>The next phase (3–12 months) involves building routines, continuing therapy or support groups, and learning to handle triggers and stress </a:t>
            </a:r>
            <a:endParaRPr lang="en-US" sz="1800" b="1">
              <a:highlight>
                <a:srgbClr val="C6C6C6"/>
              </a:highlight>
              <a:latin typeface="Times New Roman"/>
              <a:cs typeface="Times New Roman"/>
            </a:endParaRPr>
          </a:p>
          <a:p>
            <a:endParaRPr lang="en-US" sz="1800" b="1">
              <a:highlight>
                <a:srgbClr val="C6C6C6"/>
              </a:highlight>
              <a:latin typeface="Times New Roman"/>
              <a:cs typeface="Times New Roman"/>
            </a:endParaRPr>
          </a:p>
          <a:p>
            <a:r>
              <a:rPr lang="en-US" sz="1800" b="1">
                <a:highlight>
                  <a:srgbClr val="FFFFFF"/>
                </a:highlight>
                <a:latin typeface="Times New Roman"/>
                <a:cs typeface="Times New Roman"/>
              </a:rPr>
              <a:t>Long-term sobriety (1 year and beyond) focuses on maintaining lifestyle changes, strengthening relationships, and preventing relapse. </a:t>
            </a:r>
            <a:r>
              <a:rPr lang="en-US" sz="1800" b="1">
                <a:solidFill>
                  <a:srgbClr val="222222"/>
                </a:solidFill>
                <a:highlight>
                  <a:srgbClr val="FFFFFF"/>
                </a:highlight>
                <a:latin typeface="Times New Roman"/>
                <a:cs typeface="Times New Roman"/>
              </a:rPr>
              <a:t>Strong aftercare programs significantly improve the chances of maintaining sobriety.</a:t>
            </a:r>
            <a:endParaRPr lang="en-US" sz="1800">
              <a:solidFill>
                <a:srgbClr val="000000"/>
              </a:solidFill>
              <a:highlight>
                <a:srgbClr val="FFFFFF"/>
              </a:highlight>
              <a:latin typeface="Times New Roman"/>
              <a:cs typeface="Times New Roman"/>
            </a:endParaRPr>
          </a:p>
          <a:p>
            <a:endParaRPr lang="en-US" sz="1800" b="1">
              <a:highlight>
                <a:srgbClr val="FFFFFF"/>
              </a:highlight>
              <a:latin typeface="Times New Roman"/>
              <a:cs typeface="Times New Roman"/>
            </a:endParaRPr>
          </a:p>
          <a:p>
            <a:r>
              <a:rPr lang="en-US" sz="1800" b="1">
                <a:highlight>
                  <a:srgbClr val="FFFFFF"/>
                </a:highlight>
                <a:latin typeface="Times New Roman"/>
                <a:cs typeface="Times New Roman"/>
              </a:rPr>
              <a:t>Recovery is lifelong and varies by individual; progress is not always linear, and ongoing support improves long-term success</a:t>
            </a:r>
            <a:r>
              <a:rPr lang="en-US" sz="1800" b="1">
                <a:solidFill>
                  <a:srgbClr val="222222"/>
                </a:solidFill>
                <a:highlight>
                  <a:srgbClr val="FFFFFF"/>
                </a:highlight>
                <a:latin typeface="Times New Roman"/>
                <a:cs typeface="Times New Roman"/>
              </a:rPr>
              <a:t> ongoing process that requires long-term commitment and monitoring. </a:t>
            </a:r>
          </a:p>
        </p:txBody>
      </p:sp>
      <p:sp>
        <p:nvSpPr>
          <p:cNvPr id="4" name="Footer Placeholder 3">
            <a:extLst>
              <a:ext uri="{FF2B5EF4-FFF2-40B4-BE49-F238E27FC236}">
                <a16:creationId xmlns:a16="http://schemas.microsoft.com/office/drawing/2014/main" id="{0EF07F5D-5A29-AE7E-FEE9-8D03CCFC4888}"/>
              </a:ext>
            </a:extLst>
          </p:cNvPr>
          <p:cNvSpPr>
            <a:spLocks noGrp="1"/>
          </p:cNvSpPr>
          <p:nvPr>
            <p:ph type="ftr" sz="quarter" idx="11"/>
          </p:nvPr>
        </p:nvSpPr>
        <p:spPr>
          <a:xfrm>
            <a:off x="154429" y="6162766"/>
            <a:ext cx="4497315" cy="601237"/>
          </a:xfrm>
        </p:spPr>
        <p:txBody>
          <a:bodyPr/>
          <a:lstStyle/>
          <a:p>
            <a:r>
              <a:rPr lang="en-US">
                <a:solidFill>
                  <a:schemeClr val="tx1"/>
                </a:solidFill>
                <a:highlight>
                  <a:srgbClr val="FFFFFF"/>
                </a:highlight>
                <a:latin typeface="Walbaum Display Light"/>
                <a:cs typeface="Times New Roman"/>
              </a:rPr>
              <a:t>(Journal of Substance Abuse Treatment, 2024).</a:t>
            </a:r>
            <a:endParaRPr lang="en-US" b="0">
              <a:solidFill>
                <a:schemeClr val="tx1"/>
              </a:solidFill>
              <a:highlight>
                <a:srgbClr val="C6C6C6"/>
              </a:highlight>
              <a:latin typeface="Walbaum Display Light"/>
              <a:cs typeface="Times New Roman"/>
            </a:endParaRPr>
          </a:p>
          <a:p>
            <a:pPr marL="285750" indent="-285750">
              <a:buFont typeface="Symbol"/>
              <a:buChar char="•"/>
            </a:pPr>
            <a:endParaRPr lang="en-US" b="0">
              <a:highlight>
                <a:srgbClr val="C6C6C6"/>
              </a:highlight>
              <a:latin typeface="Times New Roman"/>
              <a:cs typeface="Times New Roman"/>
            </a:endParaRPr>
          </a:p>
          <a:p>
            <a:endParaRPr lang="en-US"/>
          </a:p>
        </p:txBody>
      </p:sp>
      <p:pic>
        <p:nvPicPr>
          <p:cNvPr id="5" name="p4 slide 9 ElevenLabs_2026-04-23T22_36_34_Rachel - Social Media Narrator_pvc_sp93_s70_sb85_se3_b_m2">
            <a:hlinkClick r:id="" action="ppaction://media"/>
            <a:extLst>
              <a:ext uri="{FF2B5EF4-FFF2-40B4-BE49-F238E27FC236}">
                <a16:creationId xmlns:a16="http://schemas.microsoft.com/office/drawing/2014/main" id="{45AA1427-AC4E-65A4-ED80-4A88C974F43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157488782"/>
      </p:ext>
    </p:extLst>
  </p:cSld>
  <p:clrMapOvr>
    <a:masterClrMapping/>
  </p:clrMapOvr>
  <p:transition advClick="0" advTm="2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15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AngleLinesVTI">
  <a:themeElements>
    <a:clrScheme name="Custom 34">
      <a:dk1>
        <a:sysClr val="windowText" lastClr="000000"/>
      </a:dk1>
      <a:lt1>
        <a:sysClr val="window" lastClr="FFFFFF"/>
      </a:lt1>
      <a:dk2>
        <a:srgbClr val="001E2E"/>
      </a:dk2>
      <a:lt2>
        <a:srgbClr val="F0ECEC"/>
      </a:lt2>
      <a:accent1>
        <a:srgbClr val="155767"/>
      </a:accent1>
      <a:accent2>
        <a:srgbClr val="BA9CA0"/>
      </a:accent2>
      <a:accent3>
        <a:srgbClr val="A57931"/>
      </a:accent3>
      <a:accent4>
        <a:srgbClr val="0E577C"/>
      </a:accent4>
      <a:accent5>
        <a:srgbClr val="CC846E"/>
      </a:accent5>
      <a:accent6>
        <a:srgbClr val="93767A"/>
      </a:accent6>
      <a:hlink>
        <a:srgbClr val="0563C1"/>
      </a:hlink>
      <a:folHlink>
        <a:srgbClr val="954F72"/>
      </a:folHlink>
    </a:clrScheme>
    <a:fontScheme name="Walbaum Light Univers Light">
      <a:majorFont>
        <a:latin typeface="Walbaum Display Light"/>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gleLinesVTI" id="{BC1FC193-C72F-4761-9899-1105EDF6BAE8}" vid="{64612625-F022-44B7-B9FA-9D26DEDBDC21}"/>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20</Slides>
  <Notes>0</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AngleLinesVTI</vt:lpstr>
      <vt:lpstr>PowerPoint Presentation</vt:lpstr>
      <vt:lpstr>  Understanding the  misunderstood  parts of addiction </vt:lpstr>
      <vt:lpstr>PowerPoint Presentation</vt:lpstr>
      <vt:lpstr>     What Treatment Looks like</vt:lpstr>
      <vt:lpstr>    What happens in treatment</vt:lpstr>
      <vt:lpstr>           How Counseling works</vt:lpstr>
      <vt:lpstr>       Sponsors, groups, and meetings.</vt:lpstr>
      <vt:lpstr>Aftercare: What happens after treatment</vt:lpstr>
      <vt:lpstr>               Time frames of sobriety</vt:lpstr>
      <vt:lpstr>        Relapse: Part of the process</vt:lpstr>
      <vt:lpstr>       What relapse can look like</vt:lpstr>
      <vt:lpstr>                            prevention </vt:lpstr>
      <vt:lpstr>PowerPoint Presentation</vt:lpstr>
      <vt:lpstr> Questions #1 How to address teen mothers who are in treatment, who are newly sober, or who are currently in their addiction?  </vt:lpstr>
      <vt:lpstr>  Question #2 What to do if a family member relapses?  </vt:lpstr>
      <vt:lpstr>Pre-Plan</vt:lpstr>
      <vt:lpstr>Plan</vt:lpstr>
      <vt:lpstr>  Question #3 How do families adjust boundaries after a relapse?</vt:lpstr>
      <vt:lpstr>PowerPoint Presentation</vt:lpstr>
      <vt:lpstr>                    Refences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2</cp:revision>
  <dcterms:created xsi:type="dcterms:W3CDTF">2026-04-05T03:02:32Z</dcterms:created>
  <dcterms:modified xsi:type="dcterms:W3CDTF">2026-04-28T19:15:07Z</dcterms:modified>
</cp:coreProperties>
</file>