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62" r:id="rId6"/>
    <p:sldId id="261" r:id="rId7"/>
    <p:sldId id="271" r:id="rId8"/>
    <p:sldId id="345" r:id="rId9"/>
    <p:sldId id="272" r:id="rId10"/>
    <p:sldId id="347" r:id="rId11"/>
    <p:sldId id="348" r:id="rId12"/>
    <p:sldId id="268" r:id="rId13"/>
    <p:sldId id="281" r:id="rId14"/>
    <p:sldId id="265" r:id="rId15"/>
    <p:sldId id="275" r:id="rId16"/>
    <p:sldId id="276" r:id="rId17"/>
    <p:sldId id="278" r:id="rId18"/>
    <p:sldId id="340" r:id="rId19"/>
    <p:sldId id="34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3A49C5-B4C1-10E5-1057-00544BD7BC01}" v="1" dt="2026-04-21T21:52:50.1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27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08524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33614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4803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438898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85896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077524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4/28/2026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4681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4/28/2026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51130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7470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340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4/28/2026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64612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4/28/2026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SAMHSA. (2024). 2024 NSDUH methodological summary and definitions.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84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1" r:id="rId6"/>
    <p:sldLayoutId id="2147483697" r:id="rId7"/>
    <p:sldLayoutId id="2147483698" r:id="rId8"/>
    <p:sldLayoutId id="2147483699" r:id="rId9"/>
    <p:sldLayoutId id="2147483700" r:id="rId10"/>
    <p:sldLayoutId id="2147483702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el/1423/jaro2018/PSY109/um/68207459/Biopsychosocial_Model_of_Addiction_Miller_P__2013__Principles_of_Addiction.pdf" TargetMode="External"/><Relationship Id="rId2" Type="http://schemas.openxmlformats.org/officeDocument/2006/relationships/hyperlink" Target="https://www.samhsa.gov/data/sites/default/files/reports/rpt56485/2024-nsduh-method-summary-defs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41BFA31-6544-45C2-9DA0-9E1C5E0B1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36F877-5419-44C1-A2CD-376BDDDC3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8ECD4A0-34F0-B911-2237-521EE072F59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7231" b="11"/>
          <a:stretch>
            <a:fillRect/>
          </a:stretch>
        </p:blipFill>
        <p:spPr>
          <a:xfrm>
            <a:off x="7828485" y="723900"/>
            <a:ext cx="4179733" cy="2705041"/>
          </a:xfrm>
          <a:prstGeom prst="rect">
            <a:avLst/>
          </a:prstGeom>
        </p:spPr>
      </p:pic>
      <p:pic>
        <p:nvPicPr>
          <p:cNvPr id="7" name="Picture 6" descr="A blue and black text on a black background&#10;&#10;AI-generated content may be incorrect.">
            <a:extLst>
              <a:ext uri="{FF2B5EF4-FFF2-40B4-BE49-F238E27FC236}">
                <a16:creationId xmlns:a16="http://schemas.microsoft.com/office/drawing/2014/main" id="{995FFC1D-E9D6-03AD-8144-A2E0F88A5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8361" y="822700"/>
            <a:ext cx="3967464" cy="110072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6F9CCB-30CC-DBC0-2FFC-47E4FAD31846}"/>
              </a:ext>
            </a:extLst>
          </p:cNvPr>
          <p:cNvSpPr txBox="1"/>
          <p:nvPr/>
        </p:nvSpPr>
        <p:spPr>
          <a:xfrm>
            <a:off x="791746" y="916870"/>
            <a:ext cx="6634907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7200" b="1"/>
              <a:t>Biological Disease</a:t>
            </a:r>
          </a:p>
          <a:p>
            <a:r>
              <a:rPr lang="en-US" sz="7200" b="1"/>
              <a:t>Model of Addiction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097660-0963-309F-0C19-5C18727C3EB3}"/>
              </a:ext>
            </a:extLst>
          </p:cNvPr>
          <p:cNvSpPr txBox="1"/>
          <p:nvPr/>
        </p:nvSpPr>
        <p:spPr>
          <a:xfrm>
            <a:off x="8029169" y="5723894"/>
            <a:ext cx="37853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KEATON PETERSON  </a:t>
            </a:r>
          </a:p>
          <a:p>
            <a:r>
              <a:rPr lang="en-US"/>
              <a:t>STUDENT</a:t>
            </a:r>
          </a:p>
          <a:p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EC53A81C-0782-B9D8-1704-F84B35E1A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pic>
        <p:nvPicPr>
          <p:cNvPr id="2" name="PP2slide1ElevenLabs_2026-04-13T01_00_48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F4E17B5E-2247-E7CC-4A36-680E34302B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7445EDAF-E4F8-9C86-C59B-5855165FF1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B39D47-7F98-E00B-E87D-1923DFCF0C7F}"/>
              </a:ext>
            </a:extLst>
          </p:cNvPr>
          <p:cNvSpPr txBox="1"/>
          <p:nvPr/>
        </p:nvSpPr>
        <p:spPr>
          <a:xfrm>
            <a:off x="2827764" y="223538"/>
            <a:ext cx="7063820" cy="8894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sz="2400" b="1">
                <a:solidFill>
                  <a:schemeClr val="tx2"/>
                </a:solidFill>
                <a:latin typeface="Times New Roman"/>
                <a:cs typeface="Times New Roman"/>
              </a:rPr>
              <a:t>  </a:t>
            </a:r>
            <a:r>
              <a:rPr lang="en-US" sz="3200" b="1" u="sng">
                <a:solidFill>
                  <a:schemeClr val="tx2"/>
                </a:solidFill>
                <a:latin typeface="Times New Roman"/>
                <a:cs typeface="Times New Roman"/>
              </a:rPr>
              <a:t>Social Influences on Substance Use</a:t>
            </a:r>
          </a:p>
          <a:p>
            <a:pPr algn="l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65303-5B92-829B-2155-7A587B262848}"/>
              </a:ext>
            </a:extLst>
          </p:cNvPr>
          <p:cNvSpPr txBox="1"/>
          <p:nvPr/>
        </p:nvSpPr>
        <p:spPr>
          <a:xfrm>
            <a:off x="847860" y="799564"/>
            <a:ext cx="10732393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Parental monitoring, consistent discipline, and family support can reduce the risk of substance abuse and support recovery. </a:t>
            </a: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Becoming a parent, especially for women, can lower the risk of developing alcohol problems. </a:t>
            </a: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Peer influence is a strong predictor of substance use, especially among adolescents, and is shaped by stress, self-esteem, and social norms. </a:t>
            </a: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Substance use in adults is also influenced by partners, with heavy use in one spouse often linked to heavy use in the other.</a:t>
            </a:r>
          </a:p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F8526-5C83-51C3-AD65-8C5EE56E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pic>
        <p:nvPicPr>
          <p:cNvPr id="2" name="pp2slide9ElevenLabs_2026-04-13T01_03_50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E85603BF-3321-8E94-117E-DB9E877FAB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370443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0A4792-1920-7E3A-AD3A-80CD038BE964}"/>
              </a:ext>
            </a:extLst>
          </p:cNvPr>
          <p:cNvSpPr txBox="1"/>
          <p:nvPr/>
        </p:nvSpPr>
        <p:spPr>
          <a:xfrm>
            <a:off x="1717917" y="-26"/>
            <a:ext cx="880721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  </a:t>
            </a:r>
            <a:r>
              <a:rPr lang="en-US">
                <a:latin typeface="Grandview Display"/>
                <a:cs typeface="Times New Roman"/>
              </a:rPr>
              <a:t> </a:t>
            </a:r>
            <a:r>
              <a:rPr lang="en-US" sz="3200" b="1">
                <a:latin typeface="Times New Roman"/>
                <a:cs typeface="Times New Roman"/>
              </a:rPr>
              <a:t> </a:t>
            </a:r>
            <a:r>
              <a:rPr lang="en-US" sz="3200" b="1" u="sng">
                <a:latin typeface="Times New Roman"/>
                <a:cs typeface="Times New Roman"/>
              </a:rPr>
              <a:t>Conceptual</a:t>
            </a:r>
            <a:r>
              <a:rPr lang="en-US" sz="3200" b="1" u="sng">
                <a:latin typeface="Times New Roman"/>
                <a:ea typeface="+mn-lt"/>
                <a:cs typeface="Times New Roman"/>
              </a:rPr>
              <a:t> Models of Addictive Behavior</a:t>
            </a:r>
            <a:endParaRPr lang="en-US" sz="3200" b="1" u="sng" err="1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3F82FE-3F6C-A9DA-B444-928136CDCDDD}"/>
              </a:ext>
            </a:extLst>
          </p:cNvPr>
          <p:cNvSpPr txBox="1"/>
          <p:nvPr/>
        </p:nvSpPr>
        <p:spPr>
          <a:xfrm>
            <a:off x="493691" y="1100071"/>
            <a:ext cx="11086562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The moral model views addiction as a result of weak morals or poor willpower, but research provides little support for this idea. </a:t>
            </a: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The enlightenment model suggests recovery comes from surrendering the problem to a higher power and is linked to 12-step programs like Alcoholics Anonymous. </a:t>
            </a: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The medical model explains addiction as a chronic disease caused by genetic or biological factors, where individuals are not responsible for developing it. </a:t>
            </a:r>
          </a:p>
          <a:p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The compensatory model argues that people are not responsible for developing addiction but are responsible for their recovery, using biological, psychological, and social approaches.</a:t>
            </a:r>
          </a:p>
          <a:p>
            <a:pPr algn="ctr"/>
            <a:endParaRPr lang="en-US" sz="2400" b="1">
              <a:latin typeface="Times New Roman"/>
              <a:cs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404AD-D659-CE1B-855D-ACC7C951C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pic>
        <p:nvPicPr>
          <p:cNvPr id="2" name="pp2slide10ElevenLabs_2026-04-13T01_04_07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034B8796-66B2-E3A0-CAEA-6DBE229DA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95117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2FAB23-7A67-B3D2-2FE0-E826BA135304}"/>
              </a:ext>
            </a:extLst>
          </p:cNvPr>
          <p:cNvSpPr txBox="1"/>
          <p:nvPr/>
        </p:nvSpPr>
        <p:spPr>
          <a:xfrm>
            <a:off x="551876" y="318835"/>
            <a:ext cx="3426320" cy="22621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endParaRPr lang="en-US" b="1"/>
          </a:p>
          <a:p>
            <a:pPr>
              <a:spcAft>
                <a:spcPts val="600"/>
              </a:spcAft>
            </a:pPr>
            <a:endParaRPr lang="en-US" b="1"/>
          </a:p>
          <a:p>
            <a:pPr>
              <a:spcAft>
                <a:spcPts val="600"/>
              </a:spcAft>
            </a:pPr>
            <a:endParaRPr lang="en-US" b="1"/>
          </a:p>
          <a:p>
            <a:pPr>
              <a:spcAft>
                <a:spcPts val="600"/>
              </a:spcAft>
            </a:pPr>
            <a:r>
              <a:rPr lang="en-US" sz="2400" b="1" u="sng">
                <a:latin typeface="Times New Roman"/>
                <a:cs typeface="Times New Roman"/>
              </a:rPr>
              <a:t>Classical and Operant Conditioning in Addictive Behaviors:</a:t>
            </a:r>
          </a:p>
        </p:txBody>
      </p:sp>
      <p:pic>
        <p:nvPicPr>
          <p:cNvPr id="6" name="Picture 5" descr="A road with a red pin on it&#10;&#10;AI-generated content may be incorrect.">
            <a:extLst>
              <a:ext uri="{FF2B5EF4-FFF2-40B4-BE49-F238E27FC236}">
                <a16:creationId xmlns:a16="http://schemas.microsoft.com/office/drawing/2014/main" id="{C29B05BF-8144-5B57-A691-4A78350F8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732" r="7731" b="-2"/>
          <a:stretch>
            <a:fillRect/>
          </a:stretch>
        </p:blipFill>
        <p:spPr>
          <a:xfrm>
            <a:off x="552920" y="3057334"/>
            <a:ext cx="3440401" cy="280371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13875A-EA17-BC12-5EA0-8CEE34BF534C}"/>
              </a:ext>
            </a:extLst>
          </p:cNvPr>
          <p:cNvSpPr txBox="1"/>
          <p:nvPr/>
        </p:nvSpPr>
        <p:spPr>
          <a:xfrm>
            <a:off x="4325154" y="917620"/>
            <a:ext cx="7394620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2000" b="1">
                <a:latin typeface="Times New Roman"/>
                <a:cs typeface="Times New Roman"/>
              </a:rPr>
              <a:t>In classical conditioning, an unconditioned stimulus is paired with a conditioned stimulus, leading to a learned conditioned response such as craving. </a:t>
            </a:r>
          </a:p>
          <a:p>
            <a:pPr>
              <a:buFont typeface=""/>
              <a:buChar char="•"/>
            </a:pPr>
            <a:endParaRPr lang="en-US" sz="20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000" b="1">
                <a:latin typeface="Times New Roman"/>
                <a:cs typeface="Times New Roman"/>
              </a:rPr>
              <a:t>Drug-related cues like people, places, or paraphernalia can become conditioned stimuli that trigger cravings and increase the risk of relapse. </a:t>
            </a:r>
          </a:p>
          <a:p>
            <a:pPr>
              <a:buFont typeface=""/>
              <a:buChar char="•"/>
            </a:pPr>
            <a:endParaRPr lang="en-US" sz="20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000" b="1">
                <a:latin typeface="Times New Roman"/>
                <a:cs typeface="Times New Roman"/>
              </a:rPr>
              <a:t>In operant conditioning, substance use is reinforced because it produces pleasure (positive reinforcement) or relieves stress and negative emotions (negative reinforcement). </a:t>
            </a:r>
          </a:p>
          <a:p>
            <a:pPr>
              <a:buFont typeface=""/>
              <a:buChar char="•"/>
            </a:pPr>
            <a:endParaRPr lang="en-US" sz="20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000" b="1">
                <a:latin typeface="Times New Roman"/>
                <a:cs typeface="Times New Roman"/>
              </a:rPr>
              <a:t>Classical and operant conditioning work together in addiction, where triggers lead to cravings and use, which is then reinforced through relief or reward.</a:t>
            </a:r>
          </a:p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C3C208-D060-6A6D-29A6-4076ACDC1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pic>
        <p:nvPicPr>
          <p:cNvPr id="2" name="pp2slide11ElevenLabs_2026-04-13T01_04_55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3622C1CA-6A4E-FFD3-59ED-C117154672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31370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233289-ABD1-2495-D7D6-BA00990C8956}"/>
              </a:ext>
            </a:extLst>
          </p:cNvPr>
          <p:cNvSpPr txBox="1"/>
          <p:nvPr/>
        </p:nvSpPr>
        <p:spPr>
          <a:xfrm>
            <a:off x="1288576" y="-2554"/>
            <a:ext cx="9614848" cy="98566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u="sng">
                <a:latin typeface="Times New Roman"/>
                <a:ea typeface="+mj-ea"/>
                <a:cs typeface="Times New Roman"/>
              </a:rPr>
              <a:t>Outcome</a:t>
            </a:r>
            <a:r>
              <a:rPr lang="en-US" sz="4800" b="1" u="sng" kern="1200">
                <a:latin typeface="Times New Roman"/>
                <a:ea typeface="+mj-ea"/>
                <a:cs typeface="Times New Roman"/>
              </a:rPr>
              <a:t> </a:t>
            </a:r>
            <a:r>
              <a:rPr lang="en-US" sz="4800" b="1" u="sng">
                <a:latin typeface="Times New Roman"/>
                <a:ea typeface="+mj-ea"/>
                <a:cs typeface="Times New Roman"/>
              </a:rPr>
              <a:t>Expectancies</a:t>
            </a:r>
            <a:endParaRPr lang="en-US" sz="4800" b="1" u="sng" kern="1200"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D765DA-40B6-B968-614E-F31D345524D9}"/>
              </a:ext>
            </a:extLst>
          </p:cNvPr>
          <p:cNvSpPr txBox="1"/>
          <p:nvPr/>
        </p:nvSpPr>
        <p:spPr>
          <a:xfrm>
            <a:off x="504423" y="982015"/>
            <a:ext cx="10979238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Addiction is influenced not only by brain reward systems but also by the meanings and interpretations people assign to substance use. </a:t>
            </a: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Outcome expectancies are learned beliefs about the effects of alcohol or other drugs, such as relaxation, pleasure, or reduced tension. </a:t>
            </a: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These expectancies can develop through personal experience or by observing others, even without directly using the substance. </a:t>
            </a: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Drinking behavior can reinforce positive expectancies, strengthening the likelihood of continued substance use over time. </a:t>
            </a:r>
          </a:p>
          <a:p>
            <a:endParaRPr lang="en-US"/>
          </a:p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1311D-8B2F-A7A5-F3B0-762F3545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pic>
        <p:nvPicPr>
          <p:cNvPr id="3" name="pp2slide12ElevenLabs_2026-04-13T01_05_07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4D541F0C-0DEE-D738-4014-E5082A500A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40895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multi colored wooden stick figures">
            <a:extLst>
              <a:ext uri="{FF2B5EF4-FFF2-40B4-BE49-F238E27FC236}">
                <a16:creationId xmlns:a16="http://schemas.microsoft.com/office/drawing/2014/main" id="{C0FAE7EA-D8FF-BFAA-C703-E940ACA4D5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319" r="17910" b="9"/>
          <a:stretch>
            <a:fillRect/>
          </a:stretch>
        </p:blipFill>
        <p:spPr>
          <a:xfrm>
            <a:off x="20" y="10"/>
            <a:ext cx="4535398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E195EC-C7C3-9679-301C-1A40E15A8D81}"/>
              </a:ext>
            </a:extLst>
          </p:cNvPr>
          <p:cNvSpPr txBox="1"/>
          <p:nvPr/>
        </p:nvSpPr>
        <p:spPr>
          <a:xfrm>
            <a:off x="5581418" y="-953"/>
            <a:ext cx="5322440" cy="8631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latin typeface="Times New Roman"/>
                <a:cs typeface="Times New Roman"/>
              </a:rPr>
              <a:t>     </a:t>
            </a:r>
            <a:r>
              <a:rPr lang="en-US" sz="2400" b="1">
                <a:latin typeface="Times New Roman"/>
                <a:cs typeface="Times New Roman"/>
              </a:rPr>
              <a:t>  </a:t>
            </a:r>
            <a:r>
              <a:rPr lang="en-US" sz="2800" b="1" u="sng">
                <a:latin typeface="Times New Roman"/>
                <a:cs typeface="Times New Roman"/>
              </a:rPr>
              <a:t>Treatment  Approaches</a:t>
            </a:r>
            <a:endParaRPr lang="en-US" sz="2800">
              <a:latin typeface="Times New Roman"/>
              <a:cs typeface="Times New Roman"/>
            </a:endParaRPr>
          </a:p>
          <a:p>
            <a:pPr algn="l"/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E34CD8-73E5-A34B-A7DB-C38F4D1C03FE}"/>
              </a:ext>
            </a:extLst>
          </p:cNvPr>
          <p:cNvSpPr txBox="1"/>
          <p:nvPr/>
        </p:nvSpPr>
        <p:spPr>
          <a:xfrm>
            <a:off x="4722254" y="863958"/>
            <a:ext cx="6976056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b="1">
                <a:latin typeface="Times New Roman"/>
                <a:cs typeface="Times New Roman"/>
              </a:rPr>
              <a:t>Motivation strongly predicts whether individuals seek treatment, remain in treatment, and achieve recovery, and it can also support natural recovery without formal intervention. </a:t>
            </a:r>
          </a:p>
          <a:p>
            <a:pPr>
              <a:buFont typeface=""/>
              <a:buChar char="•"/>
            </a:pPr>
            <a:endParaRPr lang="en-US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b="1">
                <a:latin typeface="Times New Roman"/>
                <a:cs typeface="Times New Roman"/>
              </a:rPr>
              <a:t>The Transtheoretical Model explains behavior change as a process in which individuals move through stages of readiness based on their evaluation of the pros and cons of substance use and change. </a:t>
            </a:r>
          </a:p>
          <a:p>
            <a:pPr>
              <a:buFont typeface=""/>
              <a:buChar char="•"/>
            </a:pPr>
            <a:endParaRPr lang="en-US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b="1">
                <a:latin typeface="Times New Roman"/>
                <a:cs typeface="Times New Roman"/>
              </a:rPr>
              <a:t>Motivational interviewing is a therapeutic approach designed to increase internal motivation, especially in people who are initially resistant or uncertain about changing substance use behaviors. </a:t>
            </a:r>
          </a:p>
          <a:p>
            <a:pPr>
              <a:buFont typeface=""/>
              <a:buChar char="•"/>
            </a:pPr>
            <a:endParaRPr lang="en-US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b="1">
                <a:latin typeface="Times New Roman"/>
                <a:cs typeface="Times New Roman"/>
              </a:rPr>
              <a:t>Successful recovery is more likely when treatment strengthens motivation, self-efficacy, and coping skills together, allowing individuals to replace substance use with healthier behaviors and improve long-term outcomes.</a:t>
            </a:r>
          </a:p>
          <a:p>
            <a:pPr algn="ctr"/>
            <a:endParaRPr lang="en-US">
              <a:latin typeface="Calisto MT"/>
              <a:cs typeface="Times New Roman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2C60E-E57C-75A6-1A5D-B3A2AAD0B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5243815" y="6249027"/>
            <a:ext cx="5924357" cy="472448"/>
          </a:xfrm>
        </p:spPr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pic>
        <p:nvPicPr>
          <p:cNvPr id="2" name="pp2slide14ElevenLabs_2026-04-13T01_05_29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B1CB7286-CC1D-5751-18E7-837D543194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853298"/>
      </p:ext>
    </p:extLst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black text on a black background&#10;&#10;AI-generated content may be incorrect.">
            <a:extLst>
              <a:ext uri="{FF2B5EF4-FFF2-40B4-BE49-F238E27FC236}">
                <a16:creationId xmlns:a16="http://schemas.microsoft.com/office/drawing/2014/main" id="{FF9D57A7-27EC-086F-2CF0-F9846CFA9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92" y="722766"/>
            <a:ext cx="11139778" cy="29241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77F725-F8B0-4316-89FE-2628573452EA}"/>
              </a:ext>
            </a:extLst>
          </p:cNvPr>
          <p:cNvSpPr txBox="1"/>
          <p:nvPr/>
        </p:nvSpPr>
        <p:spPr>
          <a:xfrm>
            <a:off x="1365295" y="4230094"/>
            <a:ext cx="10116388" cy="18001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/>
              <a:t>                             </a:t>
            </a:r>
            <a:r>
              <a:rPr lang="en-US" sz="6000" i="1">
                <a:latin typeface="Times New Roman"/>
                <a:cs typeface="Times New Roman"/>
              </a:rPr>
              <a:t> Thank You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6000" i="1">
              <a:latin typeface="Times New Roman"/>
              <a:cs typeface="Times New Roman"/>
            </a:endParaRPr>
          </a:p>
        </p:txBody>
      </p:sp>
      <p:pic>
        <p:nvPicPr>
          <p:cNvPr id="4" name="pp2slide15ElevenLabs_2026-04-13T01_05_50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E7EE7D69-2DA7-5778-DDED-9D26521D78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43719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FA4EE9-4CA3-862A-4261-7D79AFEDACC0}"/>
              </a:ext>
            </a:extLst>
          </p:cNvPr>
          <p:cNvSpPr txBox="1"/>
          <p:nvPr/>
        </p:nvSpPr>
        <p:spPr>
          <a:xfrm>
            <a:off x="901385" y="169994"/>
            <a:ext cx="10510877" cy="58169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Times New Roman"/>
                <a:cs typeface="Times New Roman"/>
              </a:rPr>
              <a:t>                            </a:t>
            </a:r>
            <a:r>
              <a:rPr lang="en-US" sz="3600" b="1">
                <a:latin typeface="Times New Roman"/>
                <a:cs typeface="Times New Roman"/>
              </a:rPr>
              <a:t> References</a:t>
            </a:r>
          </a:p>
          <a:p>
            <a:endParaRPr lang="en-US" sz="2400" b="1">
              <a:solidFill>
                <a:srgbClr val="262626"/>
              </a:solidFill>
              <a:latin typeface="Times New Roman"/>
              <a:cs typeface="Times New Roman"/>
            </a:endParaRPr>
          </a:p>
          <a:p>
            <a:r>
              <a:rPr lang="en-US" sz="2400" b="1">
                <a:solidFill>
                  <a:srgbClr val="262626"/>
                </a:solidFill>
                <a:latin typeface="Times New Roman"/>
                <a:cs typeface="Times New Roman"/>
              </a:rPr>
              <a:t>2024 National Survey on Drug Use and Health (NSDUH) Methodological Summary Substance Abuse and Mental Health Services Administration. (2024). </a:t>
            </a:r>
            <a:r>
              <a:rPr lang="en-US" sz="2400" b="1" i="1">
                <a:solidFill>
                  <a:srgbClr val="262626"/>
                </a:solidFill>
                <a:latin typeface="Times New Roman"/>
                <a:cs typeface="Times New Roman"/>
              </a:rPr>
              <a:t>2024 NSDUH methodological summary and definitions</a:t>
            </a:r>
            <a:r>
              <a:rPr lang="en-US" sz="2400" b="1">
                <a:solidFill>
                  <a:srgbClr val="262626"/>
                </a:solidFill>
                <a:latin typeface="Times New Roman"/>
                <a:cs typeface="Times New Roman"/>
              </a:rPr>
              <a:t>. </a:t>
            </a:r>
            <a:r>
              <a:rPr lang="en-US" sz="2400" b="1">
                <a:solidFill>
                  <a:srgbClr val="000000"/>
                </a:solidFill>
                <a:latin typeface="Times New Roman"/>
                <a:cs typeface="Times New Roman"/>
                <a:hlinkClick r:id="rId2"/>
              </a:rPr>
              <a:t>https://www.samhsa.gov/data/sites/default/files/reports/rpt56485/2024-nsduh-method-summary-defs.pdf</a:t>
            </a:r>
            <a:endParaRPr lang="en-US" sz="2400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4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</a:pPr>
            <a:endParaRPr lang="en-US" sz="240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b="1">
                <a:solidFill>
                  <a:srgbClr val="262626"/>
                </a:solidFill>
                <a:latin typeface="Times New Roman"/>
                <a:cs typeface="Times New Roman"/>
              </a:rPr>
              <a:t>The Biopsychosocial Model of Addiction Miller, P. (2013). </a:t>
            </a:r>
            <a:r>
              <a:rPr lang="en-US" sz="2400" b="1" i="1">
                <a:solidFill>
                  <a:srgbClr val="262626"/>
                </a:solidFill>
                <a:latin typeface="Times New Roman"/>
                <a:cs typeface="Times New Roman"/>
              </a:rPr>
              <a:t>The biopsychosocial model of addiction</a:t>
            </a:r>
            <a:r>
              <a:rPr lang="en-US" sz="2400" b="1">
                <a:solidFill>
                  <a:srgbClr val="262626"/>
                </a:solidFill>
                <a:latin typeface="Times New Roman"/>
                <a:cs typeface="Times New Roman"/>
              </a:rPr>
              <a:t>. Masaryk University. </a:t>
            </a:r>
            <a:r>
              <a:rPr lang="en-US" sz="2400" b="1" u="sng">
                <a:latin typeface="Times New Roman"/>
                <a:cs typeface="Times New Roman"/>
                <a:hlinkClick r:id="rId3"/>
              </a:rPr>
              <a:t>https://is.muni.cz/el/1423/jaro2018/PSY109/um/68207459/Biopsychosocial_Model_of_Addiction_Miller_P__2013__Principles_of_Addiction.pdf</a:t>
            </a:r>
            <a:endParaRPr lang="en-US" sz="2400" b="1" u="sng">
              <a:latin typeface="Times New Roman"/>
              <a:cs typeface="Times New Roman"/>
            </a:endParaRPr>
          </a:p>
          <a:p>
            <a:endParaRPr lang="en-US" sz="2400" b="1" u="sng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635724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4F9B95-9045-48D2-B9F3-2927E98F5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5AA86F-6A4D-4BCB-A045-D992CDC29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42C88-4E56-2DA9-644F-7BC9CE2998D9}"/>
              </a:ext>
            </a:extLst>
          </p:cNvPr>
          <p:cNvSpPr txBox="1"/>
          <p:nvPr/>
        </p:nvSpPr>
        <p:spPr>
          <a:xfrm>
            <a:off x="5248656" y="914400"/>
            <a:ext cx="6236208" cy="130759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i="0" u="sng" cap="all" spc="30">
                <a:latin typeface="+mj-lt"/>
                <a:ea typeface="+mj-ea"/>
                <a:cs typeface="+mj-cs"/>
              </a:rPr>
              <a:t>Biopsychosocial </a:t>
            </a:r>
            <a:r>
              <a:rPr lang="en-US" sz="2800" b="0" i="0" u="none" strike="noStrike" cap="all" spc="30">
                <a:latin typeface="+mj-lt"/>
                <a:ea typeface="+mj-ea"/>
                <a:cs typeface="+mj-cs"/>
              </a:rPr>
              <a:t>​</a:t>
            </a:r>
            <a:r>
              <a:rPr lang="en-US" sz="2800" b="1" i="0" u="sng" cap="all" spc="30">
                <a:latin typeface="+mj-lt"/>
                <a:ea typeface="+mj-ea"/>
                <a:cs typeface="+mj-cs"/>
              </a:rPr>
              <a:t>Vs. </a:t>
            </a:r>
            <a:r>
              <a:rPr lang="en-US" sz="2800" b="0" i="0" u="none" strike="noStrike" cap="all" spc="30">
                <a:latin typeface="+mj-lt"/>
                <a:ea typeface="+mj-ea"/>
                <a:cs typeface="+mj-cs"/>
              </a:rPr>
              <a:t>​</a:t>
            </a:r>
            <a:r>
              <a:rPr lang="en-US" sz="2800" b="1" i="0" u="sng" cap="all" spc="30">
                <a:latin typeface="+mj-lt"/>
                <a:ea typeface="+mj-ea"/>
                <a:cs typeface="+mj-cs"/>
              </a:rPr>
              <a:t>Biomedical </a:t>
            </a:r>
            <a:r>
              <a:rPr lang="en-US" sz="2800" b="0" i="0" u="none" strike="noStrike" cap="all" spc="30">
                <a:latin typeface="+mj-lt"/>
                <a:ea typeface="+mj-ea"/>
                <a:cs typeface="+mj-cs"/>
              </a:rPr>
              <a:t>​</a:t>
            </a:r>
            <a:r>
              <a:rPr lang="en-US" sz="2800" b="1" i="0" u="sng" cap="all" spc="30">
                <a:latin typeface="+mj-lt"/>
                <a:ea typeface="+mj-ea"/>
                <a:cs typeface="+mj-cs"/>
              </a:rPr>
              <a:t>Models of</a:t>
            </a:r>
            <a:r>
              <a:rPr lang="en-US" sz="2800" b="0" i="0" u="none" strike="noStrike" cap="all" spc="30">
                <a:latin typeface="+mj-lt"/>
                <a:ea typeface="+mj-ea"/>
                <a:cs typeface="+mj-cs"/>
              </a:rPr>
              <a:t>​</a:t>
            </a:r>
            <a:r>
              <a:rPr lang="en-US" sz="2800" b="1" i="0" u="sng" cap="all" spc="30">
                <a:latin typeface="+mj-lt"/>
                <a:ea typeface="+mj-ea"/>
                <a:cs typeface="+mj-cs"/>
              </a:rPr>
              <a:t> Addiction </a:t>
            </a:r>
            <a:r>
              <a:rPr lang="en-US" sz="2800" b="0" i="0" u="none" strike="noStrike" cap="all" spc="30">
                <a:latin typeface="+mj-lt"/>
                <a:ea typeface="+mj-ea"/>
                <a:cs typeface="+mj-cs"/>
              </a:rPr>
              <a:t>​</a:t>
            </a:r>
            <a:r>
              <a:rPr lang="en-US" sz="2800" b="0" i="0" cap="all" spc="30">
                <a:latin typeface="+mj-lt"/>
                <a:ea typeface="+mj-ea"/>
                <a:cs typeface="+mj-cs"/>
              </a:rPr>
              <a:t>​</a:t>
            </a:r>
            <a:r>
              <a:rPr lang="en-US" sz="2800" cap="all" spc="30">
                <a:latin typeface="+mj-lt"/>
                <a:ea typeface="+mj-ea"/>
                <a:cs typeface="+mj-cs"/>
              </a:rPr>
              <a:t>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cap="all" spc="3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Digital art of brain">
            <a:extLst>
              <a:ext uri="{FF2B5EF4-FFF2-40B4-BE49-F238E27FC236}">
                <a16:creationId xmlns:a16="http://schemas.microsoft.com/office/drawing/2014/main" id="{35AD38D8-A1E4-473C-815C-874A90B351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204" r="26545" b="-2"/>
          <a:stretch>
            <a:fillRect/>
          </a:stretch>
        </p:blipFill>
        <p:spPr>
          <a:xfrm>
            <a:off x="20" y="-1"/>
            <a:ext cx="4663420" cy="685800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46871" y="722376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D1FEFD0-7FDE-4432-ADB9-F6E191AEB863}"/>
              </a:ext>
            </a:extLst>
          </p:cNvPr>
          <p:cNvSpPr txBox="1"/>
          <p:nvPr/>
        </p:nvSpPr>
        <p:spPr>
          <a:xfrm>
            <a:off x="5248656" y="2221992"/>
            <a:ext cx="6236208" cy="394106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The biopsychosocial model explains addiction as being influenced by biological/genetic, psychological, and sociocultural factors.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The biomedical model views addiction as a chronic, relapsing brain disease caused by measurable biochemical or neurophysiological brain changes.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Psychiatrist George Engel argued in 1977 that the biomedical model should be expanded into a biopsychosocial approach to better explain illness. 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b="1"/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b="1"/>
              <a:t>Health and illness are also influenced by factors like stress, beliefs, and environment, since people can react differently even to the same biological conditions.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14BAE6-EFD3-66E7-E062-6CC60F54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4" y="6356350"/>
            <a:ext cx="391588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highlight>
                  <a:srgbClr val="FFFFFF"/>
                </a:highlight>
                <a:latin typeface="+mj-lt"/>
                <a:ea typeface="+mn-ea"/>
                <a:cs typeface="+mn-cs"/>
              </a:rPr>
              <a:t>Miller, P. (2013). </a:t>
            </a:r>
            <a:r>
              <a:rPr lang="en-US" i="1" kern="1200">
                <a:highlight>
                  <a:srgbClr val="FFFFFF"/>
                </a:highlight>
                <a:latin typeface="+mj-lt"/>
                <a:ea typeface="+mn-ea"/>
                <a:cs typeface="+mn-cs"/>
              </a:rPr>
              <a:t>The biopsychosocial model of addiction.</a:t>
            </a:r>
            <a:endParaRPr lang="en-US" kern="1200">
              <a:highlight>
                <a:srgbClr val="C6C6C6"/>
              </a:highlight>
              <a:latin typeface="+mj-lt"/>
            </a:endParaRPr>
          </a:p>
        </p:txBody>
      </p:sp>
      <p:pic>
        <p:nvPicPr>
          <p:cNvPr id="3" name="pp2slide2ElevenLabs_2026-04-13T01_01_15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D1C635F5-FA95-2D3F-A1AA-A5535EB1C7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57571"/>
      </p:ext>
    </p:extLst>
  </p:cSld>
  <p:clrMapOvr>
    <a:masterClrMapping/>
  </p:clrMapOvr>
  <p:transition advClick="0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7B32B83-8A2A-15B3-237F-24820C7592AD}"/>
              </a:ext>
            </a:extLst>
          </p:cNvPr>
          <p:cNvSpPr txBox="1"/>
          <p:nvPr/>
        </p:nvSpPr>
        <p:spPr>
          <a:xfrm>
            <a:off x="2225980" y="664654"/>
            <a:ext cx="9551778" cy="584237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57150">
              <a:lnSpc>
                <a:spcPct val="90000"/>
              </a:lnSpc>
              <a:spcAft>
                <a:spcPts val="600"/>
              </a:spcAft>
            </a:pPr>
            <a:r>
              <a:rPr lang="en-US" b="1">
                <a:latin typeface="Times New Roman"/>
                <a:cs typeface="Times New Roman"/>
              </a:rPr>
              <a:t> </a:t>
            </a:r>
            <a:r>
              <a:rPr lang="en-US" b="1" i="0">
                <a:latin typeface="Times New Roman"/>
                <a:cs typeface="Times New Roman"/>
              </a:rPr>
              <a:t>​</a:t>
            </a: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1">
              <a:latin typeface="Times New Roman"/>
              <a:cs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7FF5E1-950A-CB65-25FD-C14B638045DD}"/>
              </a:ext>
            </a:extLst>
          </p:cNvPr>
          <p:cNvSpPr txBox="1"/>
          <p:nvPr/>
        </p:nvSpPr>
        <p:spPr>
          <a:xfrm>
            <a:off x="794199" y="799564"/>
            <a:ext cx="10775322" cy="5115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Addiction is often surrounded by stigma, even though it is a chronic medical disease that can involve relapse and recovery cycles. 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US" sz="2000" b="1">
              <a:latin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Recovery is possible, and many people improve with treatment, support systems, and healthy lifestyle changes. 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US" sz="2000" b="1">
              <a:latin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FDA-approved medications can be used as part of treatment to help manage symptoms and support recovery. </a:t>
            </a:r>
          </a:p>
          <a:p>
            <a:pPr>
              <a:lnSpc>
                <a:spcPct val="150000"/>
              </a:lnSpc>
              <a:buFont typeface="Arial"/>
              <a:buChar char="•"/>
            </a:pPr>
            <a:endParaRPr lang="en-US" sz="2000" b="1">
              <a:latin typeface="Times New Roman"/>
              <a:cs typeface="Times New Roman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b="1">
                <a:latin typeface="Times New Roman"/>
                <a:cs typeface="Times New Roman"/>
              </a:rPr>
              <a:t>Experts like the American Society of Addiction Medicine emphasize that addiction should be treated like other medical conditions with proper care and prevention.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5D4E66-BB81-A6B5-364D-9DC918CEF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>
                <a:highlight>
                  <a:srgbClr val="FFFFFF"/>
                </a:highlight>
                <a:latin typeface="Times New Roman"/>
                <a:cs typeface="Times New Roman"/>
              </a:rPr>
              <a:t>Miller, P. (2013). </a:t>
            </a:r>
            <a:r>
              <a:rPr lang="en-US" sz="1200" i="1">
                <a:highlight>
                  <a:srgbClr val="FFFFFF"/>
                </a:highlight>
                <a:latin typeface="Times New Roman"/>
                <a:cs typeface="Times New Roman"/>
              </a:rPr>
              <a:t>The biopsychosocial model of addiction.</a:t>
            </a:r>
            <a:endParaRPr lang="en-US" sz="1200">
              <a:highlight>
                <a:srgbClr val="C6C6C6"/>
              </a:highlight>
              <a:latin typeface="Times New Roman"/>
              <a:cs typeface="Times New Roman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46B71-0E8C-02DC-85E8-F508D305E955}"/>
              </a:ext>
            </a:extLst>
          </p:cNvPr>
          <p:cNvSpPr txBox="1"/>
          <p:nvPr/>
        </p:nvSpPr>
        <p:spPr>
          <a:xfrm>
            <a:off x="536620" y="155620"/>
            <a:ext cx="1047481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Times New Roman"/>
                <a:ea typeface="Segoe UI"/>
                <a:cs typeface="Segoe UI"/>
              </a:rPr>
              <a:t>                                 </a:t>
            </a:r>
            <a:r>
              <a:rPr lang="en-US" sz="2400" b="1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  </a:t>
            </a:r>
            <a:r>
              <a:rPr lang="en-US" sz="2400" b="1" u="sng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b="1" i="0" u="sng" baseline="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Biopsychosocial </a:t>
            </a:r>
            <a:r>
              <a:rPr lang="en-US" sz="2400" b="0" i="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​</a:t>
            </a:r>
            <a:r>
              <a:rPr lang="en-US" sz="2400" b="1" i="0" u="sng" baseline="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Vs.</a:t>
            </a:r>
            <a:r>
              <a:rPr lang="en-US" sz="2400" b="1" u="sng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b="0" i="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​</a:t>
            </a:r>
            <a:r>
              <a:rPr lang="en-US" sz="2400" b="1" u="sng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Biomedical</a:t>
            </a:r>
            <a:r>
              <a:rPr lang="en-US" sz="2400" b="1" i="0" u="sng" baseline="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 </a:t>
            </a:r>
            <a:r>
              <a:rPr lang="en-US" sz="2400" b="0" i="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​</a:t>
            </a:r>
            <a:r>
              <a:rPr lang="en-US" sz="2400" b="1" i="0" u="sng" baseline="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Models of</a:t>
            </a:r>
            <a:r>
              <a:rPr lang="en-US" sz="2400" b="0" i="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​</a:t>
            </a:r>
            <a:r>
              <a:rPr lang="en-US" sz="2400" b="1" i="0" u="sng" baseline="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 Addiction </a:t>
            </a:r>
            <a:r>
              <a:rPr lang="en-US" sz="2400" b="0" i="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​</a:t>
            </a:r>
            <a:r>
              <a:rPr lang="en-US" sz="2400">
                <a:solidFill>
                  <a:srgbClr val="000000"/>
                </a:solidFill>
                <a:latin typeface="Times New Roman"/>
                <a:ea typeface="Segoe UI"/>
                <a:cs typeface="Times New Roman"/>
              </a:rPr>
              <a:t>2</a:t>
            </a:r>
            <a:endParaRPr lang="en-US" sz="2400" b="0" i="0">
              <a:solidFill>
                <a:srgbClr val="000000"/>
              </a:solidFill>
              <a:latin typeface="Times New Roman"/>
              <a:ea typeface="Segoe UI"/>
              <a:cs typeface="Times New Roman"/>
            </a:endParaRPr>
          </a:p>
          <a:p>
            <a:pPr algn="ctr"/>
            <a:endParaRPr lang="en-US"/>
          </a:p>
        </p:txBody>
      </p:sp>
      <p:pic>
        <p:nvPicPr>
          <p:cNvPr id="5" name="pp2slide3ElevenLabs_2026-04-13T01_01_38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4D9B642C-3E84-C26A-CE49-285D776539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83924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969A47-79D3-6983-21EB-3E5501543AAB}"/>
              </a:ext>
            </a:extLst>
          </p:cNvPr>
          <p:cNvSpPr txBox="1"/>
          <p:nvPr/>
        </p:nvSpPr>
        <p:spPr>
          <a:xfrm>
            <a:off x="626293" y="209740"/>
            <a:ext cx="11051889" cy="84164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u="sng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u="sng">
                <a:solidFill>
                  <a:schemeClr val="tx2"/>
                </a:solidFill>
                <a:latin typeface="Times New Roman"/>
                <a:ea typeface="+mj-ea"/>
                <a:cs typeface="Times New Roman"/>
              </a:rPr>
              <a:t>Biological Factors and the Development of Additive </a:t>
            </a:r>
            <a:r>
              <a:rPr lang="en-US" sz="3200" b="1" u="sng">
                <a:solidFill>
                  <a:srgbClr val="000000"/>
                </a:solidFill>
                <a:latin typeface="Times New Roman"/>
                <a:ea typeface="+mj-ea"/>
                <a:cs typeface="Times New Roman"/>
              </a:rPr>
              <a:t>Behavior</a:t>
            </a:r>
            <a:endParaRPr lang="en-US" sz="3200" b="1" u="sng" kern="1200">
              <a:solidFill>
                <a:schemeClr val="tx2"/>
              </a:solidFill>
              <a:latin typeface="Times New Roman"/>
              <a:ea typeface="+mj-ea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b="1" kern="1200">
              <a:solidFill>
                <a:schemeClr val="tx2"/>
              </a:solidFill>
              <a:latin typeface="Grandview Display"/>
              <a:ea typeface="+mj-ea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15B863-5D12-9D7D-B889-D61F341CDE99}"/>
              </a:ext>
            </a:extLst>
          </p:cNvPr>
          <p:cNvSpPr txBox="1"/>
          <p:nvPr/>
        </p:nvSpPr>
        <p:spPr>
          <a:xfrm>
            <a:off x="622479" y="842493"/>
            <a:ext cx="10796788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Children of alcohol-dependent parents are at higher risk, with males about four times more likely and females about three times more likely to develop alcohol dependence. </a:t>
            </a:r>
            <a:endParaRPr lang="en-US"/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Around 30.8% of people with alcohol dependence have at least one alcohol-dependent parent, showing a strong family connection. </a:t>
            </a: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Twin studies support a genetic influence, with higher similarity in identical twins (54.2%) than fraternal twins (31.5%). </a:t>
            </a:r>
          </a:p>
          <a:p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Research suggests heritability of alcohol dependence ranges from about 40% to 90%, and affected individuals may show brain differences such as altered EEG patterns and learning or language differences.</a:t>
            </a:r>
          </a:p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AAEAC-E5F5-6233-650E-839C61ED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200">
                <a:highlight>
                  <a:srgbClr val="FFFFFF"/>
                </a:highlight>
                <a:latin typeface="Times New Roman"/>
                <a:cs typeface="Times New Roman"/>
              </a:rPr>
              <a:t>Miller, P. (2013). </a:t>
            </a:r>
            <a:r>
              <a:rPr lang="en-US" sz="1200" i="1">
                <a:highlight>
                  <a:srgbClr val="FFFFFF"/>
                </a:highlight>
                <a:latin typeface="Times New Roman"/>
                <a:cs typeface="Times New Roman"/>
              </a:rPr>
              <a:t>The biopsychosocial model of addiction.</a:t>
            </a:r>
            <a:endParaRPr lang="en-US" sz="1200">
              <a:highlight>
                <a:srgbClr val="C6C6C6"/>
              </a:highlight>
              <a:latin typeface="Times New Roman"/>
              <a:cs typeface="Times New Roman"/>
            </a:endParaRPr>
          </a:p>
        </p:txBody>
      </p:sp>
      <p:pic>
        <p:nvPicPr>
          <p:cNvPr id="3" name="pp2slide4ElevenLabs_2026-04-13T01_01_53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E80BA2DB-1DB9-DF39-4508-552CCE748E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42079"/>
      </p:ext>
    </p:extLst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ABE49-41AD-6770-B92D-50CF39DF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2DE3-CE17-4BFE-9337-83783F176CA8}" type="datetime1">
              <a:t>4/28/2026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F7076B-FE47-FFE4-A408-71609F1C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pic>
        <p:nvPicPr>
          <p:cNvPr id="7" name="Picture 6" descr="A close-up of several brain scans&#10;&#10;AI-generated content may be incorrect.">
            <a:extLst>
              <a:ext uri="{FF2B5EF4-FFF2-40B4-BE49-F238E27FC236}">
                <a16:creationId xmlns:a16="http://schemas.microsoft.com/office/drawing/2014/main" id="{41EABA0F-2CB9-0CC1-FE20-05D48D6A2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53" y="146210"/>
            <a:ext cx="11755846" cy="597082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37452035"/>
      </p:ext>
    </p:extLst>
  </p:cSld>
  <p:clrMapOvr>
    <a:masterClrMapping/>
  </p:clrMapOvr>
  <p:transition advClick="0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D647E4-E983-7329-5AA1-9FAA10A0A78D}"/>
              </a:ext>
            </a:extLst>
          </p:cNvPr>
          <p:cNvSpPr txBox="1"/>
          <p:nvPr/>
        </p:nvSpPr>
        <p:spPr>
          <a:xfrm>
            <a:off x="3643679" y="167654"/>
            <a:ext cx="477254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>
                <a:latin typeface="Times New Roman"/>
                <a:cs typeface="Times New Roman"/>
              </a:rPr>
              <a:t>       </a:t>
            </a:r>
            <a:r>
              <a:rPr lang="en-US" sz="4000" b="1">
                <a:latin typeface="Times New Roman"/>
                <a:cs typeface="Times New Roman"/>
              </a:rPr>
              <a:t>   </a:t>
            </a:r>
            <a:r>
              <a:rPr lang="en-US" sz="4000" b="1" u="sng">
                <a:latin typeface="Times New Roman"/>
                <a:cs typeface="Times New Roman"/>
              </a:rPr>
              <a:t> Genetics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EA00D-36BD-5607-701D-E5EDB759801A}"/>
              </a:ext>
            </a:extLst>
          </p:cNvPr>
          <p:cNvSpPr txBox="1"/>
          <p:nvPr/>
        </p:nvSpPr>
        <p:spPr>
          <a:xfrm>
            <a:off x="708340" y="874691"/>
            <a:ext cx="10775321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Addiction does not have a single cause, but instead develops from a combination of biological, psychological, and environmental factors. </a:t>
            </a: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Family history increases risk, and children of alcohol-dependent parents are more likely to develop substance use problems. </a:t>
            </a: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Some genetic traits can be protective, such as variations that affect how alcohol is metabolized in the body. </a:t>
            </a:r>
          </a:p>
          <a:p>
            <a:pPr>
              <a:buFont typeface=""/>
              <a:buChar char="•"/>
            </a:pPr>
            <a:endParaRPr lang="en-US" sz="2400" b="1">
              <a:latin typeface="Times New Roman"/>
              <a:cs typeface="Times New Roman"/>
            </a:endParaRPr>
          </a:p>
          <a:p>
            <a:pPr>
              <a:buFont typeface=""/>
              <a:buChar char="•"/>
            </a:pPr>
            <a:r>
              <a:rPr lang="en-US" sz="2400" b="1">
                <a:latin typeface="Times New Roman"/>
                <a:cs typeface="Times New Roman"/>
              </a:rPr>
              <a:t>Research shows that genes related to brain reward chemicals like dopamine, along with animal studies, provide strong evidence that genetics can influence addiction risk. </a:t>
            </a:r>
          </a:p>
          <a:p>
            <a:pPr algn="ctr"/>
            <a:endParaRPr lang="en-US">
              <a:latin typeface="Calisto MT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4F732-5365-A58C-CFD7-68B5095E1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pic>
        <p:nvPicPr>
          <p:cNvPr id="5" name="pp2slide5ElevenLabs_2026-04-13T01_02_20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E6395704-41E1-C39D-551F-F4F14D75D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277980"/>
      </p:ext>
    </p:extLst>
  </p:cSld>
  <p:clrMapOvr>
    <a:masterClrMapping/>
  </p:clrMapOvr>
  <p:transition advClick="0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BBC0D-FE42-DB84-05AC-EB87F7AD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2" y="152401"/>
            <a:ext cx="11895412" cy="122292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              </a:t>
            </a:r>
            <a:r>
              <a:rPr lang="en-US" sz="2000" b="1" u="sng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PSYCHOSOCIAL FACTORS AND </a:t>
            </a: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  <a:highlight>
                  <a:srgbClr val="FFFFFF"/>
                </a:highlight>
                <a:latin typeface="Times New Roman"/>
                <a:cs typeface="Times New Roman"/>
              </a:rPr>
              <a:t>THEDEVELOPMENTOF  ADDICTIVE BEHAVIORS</a:t>
            </a:r>
            <a:endParaRPr lang="en-US" sz="2000" b="1" u="sng">
              <a:solidFill>
                <a:schemeClr val="tx1">
                  <a:lumMod val="95000"/>
                  <a:lumOff val="5000"/>
                </a:schemeClr>
              </a:solidFill>
              <a:highlight>
                <a:srgbClr val="C6C6C6"/>
              </a:highlight>
              <a:latin typeface="Times New Roman"/>
              <a:cs typeface="Times New Roman"/>
            </a:endParaRPr>
          </a:p>
          <a:p>
            <a:endParaRPr lang="en-US" sz="2000" dirty="0">
              <a:highlight>
                <a:srgbClr val="C6C6C6"/>
              </a:highlight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E1267-A72E-D7D0-3EB5-5307F143F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876734"/>
            <a:ext cx="10691265" cy="527330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highlight>
                  <a:srgbClr val="FFFFFF"/>
                </a:highlight>
                <a:latin typeface="Times New Roman"/>
                <a:cs typeface="Times New Roman"/>
              </a:rPr>
              <a:t>Researchers identify multiple predictors of drug use, including personality traits, learning experiences, and cognitive processes. </a:t>
            </a:r>
            <a:endParaRPr lang="en-US" sz="2400">
              <a:highlight>
                <a:srgbClr val="C6C6C6"/>
              </a:highligh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400" b="1" dirty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highlight>
                  <a:srgbClr val="FFFFFF"/>
                </a:highlight>
                <a:latin typeface="Times New Roman"/>
                <a:cs typeface="Times New Roman"/>
              </a:rPr>
              <a:t>Learning factors such as observing others or reinforcement can contribute to the development of substance use behavior. </a:t>
            </a:r>
            <a:endParaRPr lang="en-US" sz="2400">
              <a:highlight>
                <a:srgbClr val="C6C6C6"/>
              </a:highligh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400" b="1" dirty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2400" b="1">
                <a:highlight>
                  <a:srgbClr val="FFFFFF"/>
                </a:highlight>
                <a:latin typeface="Times New Roman"/>
                <a:cs typeface="Times New Roman"/>
              </a:rPr>
              <a:t>Higher-order thinking processes like decision-making, planning, and judgment influence the initiation of drug use. </a:t>
            </a:r>
            <a:endParaRPr lang="en-US" sz="2400" b="1" dirty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400" b="1" dirty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lang="en-US" sz="2400" b="1" dirty="0">
                <a:highlight>
                  <a:srgbClr val="FFFFFF"/>
                </a:highlight>
                <a:latin typeface="Times New Roman"/>
                <a:cs typeface="Times New Roman"/>
              </a:rPr>
              <a:t>Addiction is often linked with mental health disorders such as depression and anxiety, and it is considered multifactorial, supporting the biopsychosocial model.</a:t>
            </a:r>
            <a:endParaRPr lang="en-US" sz="2400">
              <a:highlight>
                <a:srgbClr val="C6C6C6"/>
              </a:highlight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1FC0C-0E9C-F6C9-EDE1-B1D01529C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pic>
        <p:nvPicPr>
          <p:cNvPr id="5" name="pp2slide6ElevenLabs_2026-04-13T01_02_50_Rachel - Social Media Narrator_pvc_sp94_s70_sb85_se3_b_m2">
            <a:hlinkClick r:id="" action="ppaction://media"/>
            <a:extLst>
              <a:ext uri="{FF2B5EF4-FFF2-40B4-BE49-F238E27FC236}">
                <a16:creationId xmlns:a16="http://schemas.microsoft.com/office/drawing/2014/main" id="{FE7A73DD-DA0B-1D77-47B0-B386A74328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20464"/>
      </p:ext>
    </p:extLst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D586C-1A93-08E7-0D7A-A864DB37F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94" y="142993"/>
            <a:ext cx="6608451" cy="630259"/>
          </a:xfrm>
        </p:spPr>
        <p:txBody>
          <a:bodyPr>
            <a:normAutofit fontScale="90000"/>
          </a:bodyPr>
          <a:lstStyle/>
          <a:p>
            <a:r>
              <a:rPr lang="en-US" dirty="0"/>
              <a:t>  </a:t>
            </a:r>
            <a:r>
              <a:rPr lang="en-US">
                <a:latin typeface="Univers Condensed"/>
                <a:cs typeface="Times New Roman"/>
              </a:rPr>
              <a:t>   </a:t>
            </a:r>
            <a:r>
              <a:rPr lang="en-US" sz="3200" b="1" u="sng">
                <a:latin typeface="Times New Roman"/>
                <a:cs typeface="Times New Roman"/>
              </a:rPr>
              <a:t>Risk Factors in children</a:t>
            </a:r>
            <a:endParaRPr lang="en-US" sz="3200" b="1" u="sng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1E038-42C2-4643-0A12-5CD8BDF60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782659"/>
            <a:ext cx="10691265" cy="51792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b="1">
                <a:highlight>
                  <a:srgbClr val="FFFFFF"/>
                </a:highlight>
                <a:latin typeface="Times New Roman"/>
                <a:cs typeface="Times New Roman"/>
              </a:rPr>
              <a:t>Childhood abuse increases the risk of later alcohol and substance use disorders.</a:t>
            </a:r>
            <a:endParaRPr lang="en-US" sz="2400" b="1" dirty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endParaRPr lang="en-US" sz="2400" b="1" dirty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r>
              <a:rPr lang="en-US" sz="2400" b="1" dirty="0">
                <a:highlight>
                  <a:srgbClr val="FFFFFF"/>
                </a:highlight>
                <a:latin typeface="Times New Roman"/>
                <a:cs typeface="Times New Roman"/>
              </a:rPr>
              <a:t>Externalizing behaviors in children, such as aggression and impulsivity, are linked to higher addiction risk.</a:t>
            </a:r>
            <a:endParaRPr lang="en-US" sz="2400">
              <a:highlight>
                <a:srgbClr val="C6C6C6"/>
              </a:highlight>
              <a:latin typeface="Times New Roman"/>
              <a:cs typeface="Times New Roman"/>
            </a:endParaRPr>
          </a:p>
          <a:p>
            <a:endParaRPr lang="en-US" sz="2400" b="1" dirty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r>
              <a:rPr lang="en-US" sz="2400" b="1">
                <a:highlight>
                  <a:srgbClr val="FFFFFF"/>
                </a:highlight>
                <a:latin typeface="Times New Roman"/>
                <a:cs typeface="Times New Roman"/>
              </a:rPr>
              <a:t>Association with deviant peer groups during childhood/adolescence increases likelihood of substance abuse later.</a:t>
            </a:r>
            <a:endParaRPr lang="en-US" sz="2400" b="1" dirty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endParaRPr lang="en-US" sz="2400" b="1" dirty="0">
              <a:highlight>
                <a:srgbClr val="FFFFFF"/>
              </a:highlight>
              <a:latin typeface="Times New Roman"/>
              <a:cs typeface="Times New Roman"/>
            </a:endParaRPr>
          </a:p>
          <a:p>
            <a:r>
              <a:rPr lang="en-US" sz="2400" b="1">
                <a:highlight>
                  <a:srgbClr val="FFFFFF"/>
                </a:highlight>
                <a:latin typeface="Times New Roman"/>
                <a:cs typeface="Times New Roman"/>
              </a:rPr>
              <a:t>Tolerance of deviance in adolescence predicts alcohol and drug abuse in adulthood.</a:t>
            </a:r>
            <a:endParaRPr lang="en-US" sz="2400">
              <a:highlight>
                <a:srgbClr val="C6C6C6"/>
              </a:highlight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CAF8EF-084D-5176-EB51-582F4BB82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pic>
        <p:nvPicPr>
          <p:cNvPr id="5" name="pp2slide7">
            <a:hlinkClick r:id="" action="ppaction://media"/>
            <a:extLst>
              <a:ext uri="{FF2B5EF4-FFF2-40B4-BE49-F238E27FC236}">
                <a16:creationId xmlns:a16="http://schemas.microsoft.com/office/drawing/2014/main" id="{2CA44434-6605-7C01-D111-5EC04AB735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05338"/>
      </p:ext>
    </p:extLst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>
            <a:extLst>
              <a:ext uri="{FF2B5EF4-FFF2-40B4-BE49-F238E27FC236}">
                <a16:creationId xmlns:a16="http://schemas.microsoft.com/office/drawing/2014/main" id="{7A62ED73-1B15-0325-7D48-9E7DABC59C95}"/>
              </a:ext>
            </a:extLst>
          </p:cNvPr>
          <p:cNvSpPr txBox="1"/>
          <p:nvPr/>
        </p:nvSpPr>
        <p:spPr>
          <a:xfrm>
            <a:off x="642150" y="960048"/>
            <a:ext cx="11370793" cy="5767490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B5C75F-6E78-21D1-2B19-58173E3FFA0B}"/>
              </a:ext>
            </a:extLst>
          </p:cNvPr>
          <p:cNvSpPr txBox="1"/>
          <p:nvPr/>
        </p:nvSpPr>
        <p:spPr>
          <a:xfrm>
            <a:off x="2194225" y="230554"/>
            <a:ext cx="957455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3200" b="1" u="sng">
                <a:latin typeface="Times New Roman"/>
                <a:cs typeface="Times New Roman"/>
              </a:rPr>
              <a:t>Other Individual Differences Ethnicity and Culture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4DC475-05D5-E34D-B9B2-D2250CEF35F7}"/>
              </a:ext>
            </a:extLst>
          </p:cNvPr>
          <p:cNvSpPr txBox="1"/>
          <p:nvPr/>
        </p:nvSpPr>
        <p:spPr>
          <a:xfrm>
            <a:off x="901522" y="960550"/>
            <a:ext cx="11022168" cy="55769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buFont typeface=""/>
              <a:buChar char="•"/>
            </a:pPr>
            <a:r>
              <a:rPr lang="en-US" sz="2000" b="1">
                <a:latin typeface="Times New Roman"/>
                <a:cs typeface="Times New Roman"/>
              </a:rPr>
              <a:t>Substance use rates differ across ethnic groups due to factors like poverty, stress, discrimination, and neighborhood environment. </a:t>
            </a:r>
          </a:p>
          <a:p>
            <a:pPr>
              <a:lnSpc>
                <a:spcPct val="150000"/>
              </a:lnSpc>
              <a:buFont typeface=""/>
              <a:buChar char="•"/>
            </a:pPr>
            <a:endParaRPr lang="en-US" sz="2000" b="1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buFont typeface=""/>
              <a:buChar char="•"/>
            </a:pPr>
            <a:r>
              <a:rPr lang="en-US" sz="2000" b="1">
                <a:latin typeface="Times New Roman"/>
                <a:cs typeface="Times New Roman"/>
              </a:rPr>
              <a:t>Cultural influences such as risk-taking, peer approval, and ethnic pride can shape substance use patterns and should be considered in prevention efforts. </a:t>
            </a:r>
          </a:p>
          <a:p>
            <a:pPr>
              <a:lnSpc>
                <a:spcPct val="150000"/>
              </a:lnSpc>
              <a:buFont typeface=""/>
              <a:buChar char="•"/>
            </a:pPr>
            <a:endParaRPr lang="en-US" sz="2000" b="1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buFont typeface=""/>
              <a:buChar char="•"/>
            </a:pPr>
            <a:r>
              <a:rPr lang="en-US" sz="2000" b="1">
                <a:latin typeface="Times New Roman"/>
                <a:cs typeface="Times New Roman"/>
              </a:rPr>
              <a:t>Males generally have higher rates of substance use disorders, while females may develop dependence faster and be more affected by trauma and stress-related factors. </a:t>
            </a:r>
          </a:p>
          <a:p>
            <a:pPr>
              <a:lnSpc>
                <a:spcPct val="150000"/>
              </a:lnSpc>
            </a:pPr>
            <a:endParaRPr lang="en-US" sz="2000" b="1">
              <a:latin typeface="Times New Roman"/>
              <a:cs typeface="Times New Roman"/>
            </a:endParaRPr>
          </a:p>
          <a:p>
            <a:pPr>
              <a:lnSpc>
                <a:spcPct val="150000"/>
              </a:lnSpc>
              <a:buFont typeface=""/>
              <a:buChar char="•"/>
            </a:pPr>
            <a:r>
              <a:rPr lang="en-US" sz="2000" b="1">
                <a:latin typeface="Times New Roman"/>
                <a:cs typeface="Times New Roman"/>
              </a:rPr>
              <a:t>Legal policies, taxes, and community-level restrictions (such as alcohol bans) can significantly reduce substance use and related harm. </a:t>
            </a:r>
          </a:p>
          <a:p>
            <a:pPr>
              <a:lnSpc>
                <a:spcPct val="150000"/>
              </a:lnSpc>
            </a:pPr>
            <a:endParaRPr lang="en-US" sz="2000" b="1">
              <a:latin typeface="Times New Roman"/>
              <a:cs typeface="Times New Roman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51424A-E87B-A37E-B1EB-719EAC594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SAMHSA. (2024). 2024 NSDUH methodological summary and definitions.</a:t>
            </a:r>
          </a:p>
        </p:txBody>
      </p:sp>
      <p:pic>
        <p:nvPicPr>
          <p:cNvPr id="5" name="pp2slide8">
            <a:hlinkClick r:id="" action="ppaction://media"/>
            <a:extLst>
              <a:ext uri="{FF2B5EF4-FFF2-40B4-BE49-F238E27FC236}">
                <a16:creationId xmlns:a16="http://schemas.microsoft.com/office/drawing/2014/main" id="{A3102789-39D1-302A-3EB6-9A24AF8F5C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12844"/>
      </p:ext>
    </p:extLst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E045B0FE2A6F459AA616ED3FA3450A" ma:contentTypeVersion="11" ma:contentTypeDescription="Create a new document." ma:contentTypeScope="" ma:versionID="5935ce8117149a6370865b086ce75a54">
  <xsd:schema xmlns:xsd="http://www.w3.org/2001/XMLSchema" xmlns:xs="http://www.w3.org/2001/XMLSchema" xmlns:p="http://schemas.microsoft.com/office/2006/metadata/properties" xmlns:ns3="b8fde9b3-7016-4605-91d2-146112de1e1f" targetNamespace="http://schemas.microsoft.com/office/2006/metadata/properties" ma:root="true" ma:fieldsID="3750c86d261ae0dcf192c32476b4d344" ns3:_="">
    <xsd:import namespace="b8fde9b3-7016-4605-91d2-146112de1e1f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fde9b3-7016-4605-91d2-146112de1e1f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8fde9b3-7016-4605-91d2-146112de1e1f" xsi:nil="true"/>
  </documentManagement>
</p:properties>
</file>

<file path=customXml/itemProps1.xml><?xml version="1.0" encoding="utf-8"?>
<ds:datastoreItem xmlns:ds="http://schemas.openxmlformats.org/officeDocument/2006/customXml" ds:itemID="{2C970CB1-7004-4524-BFA4-173B33A851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0BC3FB-00F7-40B5-80F2-958A01BF9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fde9b3-7016-4605-91d2-146112de1e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E44176-AFC8-435C-AD06-142678B5F429}">
  <ds:schemaRefs>
    <ds:schemaRef ds:uri="http://purl.org/dc/dcmitype/"/>
    <ds:schemaRef ds:uri="http://schemas.microsoft.com/office/2006/documentManagement/types"/>
    <ds:schemaRef ds:uri="b8fde9b3-7016-4605-91d2-146112de1e1f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1472</Words>
  <Application>Microsoft Office PowerPoint</Application>
  <PresentationFormat>Widescreen</PresentationFormat>
  <Paragraphs>137</Paragraphs>
  <Slides>16</Slides>
  <Notes>0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ChronicleVTI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             PSYCHOSOCIAL FACTORS AND THEDEVELOPMENTOF  ADDICTIVE BEHAVIORS  </vt:lpstr>
      <vt:lpstr>     Risk Factors in children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Keaton Peterson</dc:creator>
  <cp:lastModifiedBy>Keaton Peterson</cp:lastModifiedBy>
  <cp:revision>108</cp:revision>
  <dcterms:created xsi:type="dcterms:W3CDTF">2026-03-28T16:47:24Z</dcterms:created>
  <dcterms:modified xsi:type="dcterms:W3CDTF">2026-04-28T19:14:22Z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0x010100F7E045B0FE2A6F459AA616ED3FA3450A</vt:lpwstr>
  </property>
</Properties>
</file>