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5" r:id="rId5"/>
    <p:sldId id="258" r:id="rId6"/>
    <p:sldId id="277" r:id="rId7"/>
    <p:sldId id="279" r:id="rId8"/>
    <p:sldId id="280" r:id="rId9"/>
    <p:sldId id="257" r:id="rId10"/>
    <p:sldId id="355" r:id="rId11"/>
    <p:sldId id="259" r:id="rId12"/>
    <p:sldId id="260" r:id="rId13"/>
    <p:sldId id="261" r:id="rId14"/>
    <p:sldId id="314" r:id="rId15"/>
    <p:sldId id="281" r:id="rId16"/>
    <p:sldId id="263" r:id="rId17"/>
    <p:sldId id="262" r:id="rId18"/>
    <p:sldId id="273" r:id="rId19"/>
    <p:sldId id="356"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EE7629-FE03-4A19-A544-43CA1A936AC0}" v="538" dt="2026-04-24T20:36:10.082"/>
    <p1510:client id="{E1F3C964-8A53-443A-B5D3-23F7E98F173A}" v="28" dt="2026-04-24T21:07:50.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2.png"/><Relationship Id="rId4" Type="http://schemas.openxmlformats.org/officeDocument/2006/relationships/hyperlink" Target="https://chatgpt/generic-entity?number=0"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hyperlink" Target="https://palgroup.org/" TargetMode="External"/><Relationship Id="rId3" Type="http://schemas.openxmlformats.org/officeDocument/2006/relationships/hyperlink" Target="https://www.asam.org/resources/patientresources" TargetMode="External"/><Relationship Id="rId7" Type="http://schemas.openxmlformats.org/officeDocument/2006/relationships/hyperlink" Target="http://www.nami.org/" TargetMode="External"/><Relationship Id="rId2" Type="http://schemas.openxmlformats.org/officeDocument/2006/relationships/hyperlink" Target="https://library.samhsa.gov/" TargetMode="External"/><Relationship Id="rId1" Type="http://schemas.openxmlformats.org/officeDocument/2006/relationships/slideLayout" Target="../slideLayouts/slideLayout7.xml"/><Relationship Id="rId6" Type="http://schemas.openxmlformats.org/officeDocument/2006/relationships/hyperlink" Target="https://dpt2.samhsa.gov/treatment/directory" TargetMode="External"/><Relationship Id="rId5" Type="http://schemas.openxmlformats.org/officeDocument/2006/relationships/hyperlink" Target="http://www.pillsanonymous.org/" TargetMode="External"/><Relationship Id="rId4" Type="http://schemas.openxmlformats.org/officeDocument/2006/relationships/hyperlink" Target="https://eguideline.guidelinecentral.com/i/706017-asam-opioid-patient-piece/0" TargetMode="External"/><Relationship Id="rId9" Type="http://schemas.openxmlformats.org/officeDocument/2006/relationships/hyperlink" Target="http://www.stopstigmanow.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cdc.gov/overdose-prevention/data-research/facts-stats/sudors-dashboard-fatal-overdose-data.html" TargetMode="External"/><Relationship Id="rId3" Type="http://schemas.openxmlformats.org/officeDocument/2006/relationships/hyperlink" Target="https://www.nami.org/co-occurring-conditions/substance-use-disorders/" TargetMode="External"/><Relationship Id="rId7" Type="http://schemas.openxmlformats.org/officeDocument/2006/relationships/hyperlink" Target="https://www.samhsa.gov/newsroom/press-announcements/20250728/samhsa-releases-annual-national-survey-on-drug-use-and-health" TargetMode="External"/><Relationship Id="rId2" Type="http://schemas.openxmlformats.org/officeDocument/2006/relationships/hyperlink" Target="https://www.clarkcountynv.gov/residents/family_services/" TargetMode="External"/><Relationship Id="rId1" Type="http://schemas.openxmlformats.org/officeDocument/2006/relationships/slideLayout" Target="../slideLayouts/slideLayout2.xml"/><Relationship Id="rId6" Type="http://schemas.openxmlformats.org/officeDocument/2006/relationships/hyperlink" Target="https://www.samhsa.gov/" TargetMode="External"/><Relationship Id="rId5" Type="http://schemas.openxmlformats.org/officeDocument/2006/relationships/hyperlink" Target="https://www.nih.gov/" TargetMode="External"/><Relationship Id="rId4" Type="http://schemas.openxmlformats.org/officeDocument/2006/relationships/hyperlink" Target="https://nida.nih.gov/"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hyperlink" Target="https://chatgpt/generic-entity?number=0"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black text on a black background&#10;&#10;AI-generated content may be incorrect.">
            <a:extLst>
              <a:ext uri="{FF2B5EF4-FFF2-40B4-BE49-F238E27FC236}">
                <a16:creationId xmlns:a16="http://schemas.microsoft.com/office/drawing/2014/main" id="{0CAAB4F7-EF67-9AEC-BE11-3ED43E56D9A0}"/>
              </a:ext>
            </a:extLst>
          </p:cNvPr>
          <p:cNvPicPr>
            <a:picLocks noChangeAspect="1"/>
          </p:cNvPicPr>
          <p:nvPr/>
        </p:nvPicPr>
        <p:blipFill>
          <a:blip r:embed="rId4"/>
          <a:stretch>
            <a:fillRect/>
          </a:stretch>
        </p:blipFill>
        <p:spPr>
          <a:xfrm>
            <a:off x="815081" y="515702"/>
            <a:ext cx="10609251" cy="1542086"/>
          </a:xfrm>
          <a:prstGeom prst="rect">
            <a:avLst/>
          </a:prstGeom>
        </p:spPr>
      </p:pic>
      <p:sp>
        <p:nvSpPr>
          <p:cNvPr id="4" name="TextBox 3">
            <a:extLst>
              <a:ext uri="{FF2B5EF4-FFF2-40B4-BE49-F238E27FC236}">
                <a16:creationId xmlns:a16="http://schemas.microsoft.com/office/drawing/2014/main" id="{D25059DA-DE47-CAA4-F266-85EB4A066257}"/>
              </a:ext>
            </a:extLst>
          </p:cNvPr>
          <p:cNvSpPr txBox="1"/>
          <p:nvPr/>
        </p:nvSpPr>
        <p:spPr>
          <a:xfrm>
            <a:off x="1432560" y="2473960"/>
            <a:ext cx="921512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5400" b="1" i="0">
                <a:solidFill>
                  <a:srgbClr val="000000"/>
                </a:solidFill>
                <a:latin typeface="WordVisi_MSFontService"/>
              </a:rPr>
              <a:t>Understanding Substance </a:t>
            </a:r>
            <a:r>
              <a:rPr lang="en-US" sz="5400" b="1">
                <a:solidFill>
                  <a:srgbClr val="000000"/>
                </a:solidFill>
                <a:latin typeface="WordVisi_MSFontService"/>
              </a:rPr>
              <a:t>Abuse</a:t>
            </a:r>
            <a:r>
              <a:rPr lang="en-US" sz="5400" b="1" i="0">
                <a:solidFill>
                  <a:srgbClr val="000000"/>
                </a:solidFill>
                <a:latin typeface="WordVisi_MSFontService"/>
              </a:rPr>
              <a:t> (Teens) </a:t>
            </a:r>
            <a:endParaRPr lang="en-US" sz="5400"/>
          </a:p>
          <a:p>
            <a:pPr algn="ctr"/>
            <a:endParaRPr lang="en-US">
              <a:latin typeface="Aptos" panose="020B0004020202020204"/>
            </a:endParaRPr>
          </a:p>
        </p:txBody>
      </p:sp>
      <p:sp>
        <p:nvSpPr>
          <p:cNvPr id="6" name="TextBox 5">
            <a:extLst>
              <a:ext uri="{FF2B5EF4-FFF2-40B4-BE49-F238E27FC236}">
                <a16:creationId xmlns:a16="http://schemas.microsoft.com/office/drawing/2014/main" id="{E397F937-68B6-6405-BEDD-785FDF3F6087}"/>
              </a:ext>
            </a:extLst>
          </p:cNvPr>
          <p:cNvSpPr txBox="1"/>
          <p:nvPr/>
        </p:nvSpPr>
        <p:spPr>
          <a:xfrm>
            <a:off x="8972550" y="5524500"/>
            <a:ext cx="27813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Keaton Peterson</a:t>
            </a:r>
          </a:p>
          <a:p>
            <a:r>
              <a:rPr lang="en-US" sz="2000" b="1"/>
              <a:t>STUDENT</a:t>
            </a:r>
          </a:p>
        </p:txBody>
      </p:sp>
      <p:pic>
        <p:nvPicPr>
          <p:cNvPr id="3" name="p5 slide 1 ElevenLabs_2026-04-24T19_16_17_Rachel - Social Media Narrator_pvc_sp93_s70_sb85_se3_b_m2">
            <a:hlinkClick r:id="" action="ppaction://media"/>
            <a:extLst>
              <a:ext uri="{FF2B5EF4-FFF2-40B4-BE49-F238E27FC236}">
                <a16:creationId xmlns:a16="http://schemas.microsoft.com/office/drawing/2014/main" id="{F335DDA3-B56F-4208-4DC9-8D41A5F2D4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382771440"/>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7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2B29-6C9C-D697-2B8D-55852E8B026A}"/>
              </a:ext>
            </a:extLst>
          </p:cNvPr>
          <p:cNvSpPr>
            <a:spLocks noGrp="1"/>
          </p:cNvSpPr>
          <p:nvPr>
            <p:ph type="title"/>
          </p:nvPr>
        </p:nvSpPr>
        <p:spPr>
          <a:xfrm>
            <a:off x="1275080" y="212725"/>
            <a:ext cx="10078720" cy="441643"/>
          </a:xfrm>
        </p:spPr>
        <p:txBody>
          <a:bodyPr>
            <a:normAutofit fontScale="90000"/>
          </a:bodyPr>
          <a:lstStyle/>
          <a:p>
            <a:r>
              <a:rPr lang="en-US"/>
              <a:t>    </a:t>
            </a:r>
            <a:r>
              <a:rPr lang="en-US" b="1"/>
              <a:t>  </a:t>
            </a:r>
            <a:r>
              <a:rPr lang="en-US" sz="3600" b="1"/>
              <a:t>Co-Occurring Mental Health Addiction</a:t>
            </a:r>
          </a:p>
        </p:txBody>
      </p:sp>
      <p:sp>
        <p:nvSpPr>
          <p:cNvPr id="3" name="Content Placeholder 2">
            <a:extLst>
              <a:ext uri="{FF2B5EF4-FFF2-40B4-BE49-F238E27FC236}">
                <a16:creationId xmlns:a16="http://schemas.microsoft.com/office/drawing/2014/main" id="{08409BF7-9C32-6D5D-1B6C-171550027C4D}"/>
              </a:ext>
            </a:extLst>
          </p:cNvPr>
          <p:cNvSpPr>
            <a:spLocks noGrp="1"/>
          </p:cNvSpPr>
          <p:nvPr>
            <p:ph idx="1"/>
          </p:nvPr>
        </p:nvSpPr>
        <p:spPr>
          <a:xfrm>
            <a:off x="502920" y="829945"/>
            <a:ext cx="11308080" cy="5672138"/>
          </a:xfrm>
        </p:spPr>
        <p:txBody>
          <a:bodyPr vert="horz" lIns="91440" tIns="45720" rIns="91440" bIns="45720" rtlCol="0" anchor="t">
            <a:noAutofit/>
          </a:bodyPr>
          <a:lstStyle/>
          <a:p>
            <a:pPr>
              <a:lnSpc>
                <a:spcPct val="170000"/>
              </a:lnSpc>
            </a:pPr>
            <a:r>
              <a:rPr lang="en-US" sz="1600" b="1">
                <a:ea typeface="+mn-lt"/>
                <a:cs typeface="+mn-lt"/>
              </a:rPr>
              <a:t>High Overlap Rate: About 60% of teens with substance use disorders also have a mental health condition (e.g., depression or anxiety), showing strong comorbidity </a:t>
            </a:r>
          </a:p>
          <a:p>
            <a:pPr>
              <a:lnSpc>
                <a:spcPct val="170000"/>
              </a:lnSpc>
            </a:pPr>
            <a:endParaRPr lang="en-US" sz="1600" b="1">
              <a:ea typeface="+mn-lt"/>
              <a:cs typeface="+mn-lt"/>
            </a:endParaRPr>
          </a:p>
          <a:p>
            <a:pPr>
              <a:lnSpc>
                <a:spcPct val="170000"/>
              </a:lnSpc>
            </a:pPr>
            <a:r>
              <a:rPr lang="en-US" sz="1600" b="1">
                <a:ea typeface="+mn-lt"/>
                <a:cs typeface="+mn-lt"/>
              </a:rPr>
              <a:t>Increased Risk with Mental Health Disorders: Teens with depression are 2–3× more likely to misuse substances compared to those without mental health issues </a:t>
            </a:r>
          </a:p>
          <a:p>
            <a:pPr>
              <a:lnSpc>
                <a:spcPct val="170000"/>
              </a:lnSpc>
            </a:pPr>
            <a:endParaRPr lang="en-US" sz="1600" b="1">
              <a:ea typeface="+mn-lt"/>
              <a:cs typeface="+mn-lt"/>
            </a:endParaRPr>
          </a:p>
          <a:p>
            <a:pPr>
              <a:lnSpc>
                <a:spcPct val="170000"/>
              </a:lnSpc>
            </a:pPr>
            <a:r>
              <a:rPr lang="en-US" sz="1600" b="1">
                <a:ea typeface="+mn-lt"/>
                <a:cs typeface="+mn-lt"/>
              </a:rPr>
              <a:t>Prevalence of Mental Health Conditions: About 20–25% of adolescents experience a mental health disorder each year, increasing vulnerability to substance use </a:t>
            </a:r>
          </a:p>
          <a:p>
            <a:pPr>
              <a:lnSpc>
                <a:spcPct val="170000"/>
              </a:lnSpc>
            </a:pPr>
            <a:endParaRPr lang="en-US" sz="1600" b="1">
              <a:ea typeface="+mn-lt"/>
              <a:cs typeface="+mn-lt"/>
            </a:endParaRPr>
          </a:p>
          <a:p>
            <a:pPr>
              <a:lnSpc>
                <a:spcPct val="170000"/>
              </a:lnSpc>
            </a:pPr>
            <a:r>
              <a:rPr lang="en-US" sz="1600" b="1">
                <a:ea typeface="+mn-lt"/>
                <a:cs typeface="+mn-lt"/>
              </a:rPr>
              <a:t>Impact on Outcomes: Teens with co-occurring disorders have higher rates of relapse, hospitalization, and suicide risk, making early intervention critical </a:t>
            </a:r>
          </a:p>
          <a:p>
            <a:pPr>
              <a:lnSpc>
                <a:spcPct val="170000"/>
              </a:lnSpc>
            </a:pPr>
            <a:endParaRPr lang="en-US" sz="1600" b="1"/>
          </a:p>
        </p:txBody>
      </p:sp>
      <p:sp>
        <p:nvSpPr>
          <p:cNvPr id="4" name="Footer Placeholder 3">
            <a:extLst>
              <a:ext uri="{FF2B5EF4-FFF2-40B4-BE49-F238E27FC236}">
                <a16:creationId xmlns:a16="http://schemas.microsoft.com/office/drawing/2014/main" id="{5495B856-9538-E8DF-2C13-89CEB8D968E8}"/>
              </a:ext>
            </a:extLst>
          </p:cNvPr>
          <p:cNvSpPr>
            <a:spLocks noGrp="1"/>
          </p:cNvSpPr>
          <p:nvPr>
            <p:ph type="ftr" sz="quarter" idx="11"/>
          </p:nvPr>
        </p:nvSpPr>
        <p:spPr/>
        <p:txBody>
          <a:bodyPr/>
          <a:lstStyle/>
          <a:p>
            <a:r>
              <a:rPr lang="en-US">
                <a:solidFill>
                  <a:srgbClr val="767676"/>
                </a:solidFill>
                <a:latin typeface="Aptos"/>
                <a:cs typeface="Arial"/>
              </a:rPr>
              <a:t>(NIH, 2024)</a:t>
            </a:r>
          </a:p>
        </p:txBody>
      </p:sp>
      <p:pic>
        <p:nvPicPr>
          <p:cNvPr id="7" name="p5 redo co occ slideElevenLabs_2026-04-24T20_24_55_Rachel - Social Media Narrator_pvc_sp93_s70_sb85_se3_b_m2">
            <a:hlinkClick r:id="" action="ppaction://media"/>
            <a:extLst>
              <a:ext uri="{FF2B5EF4-FFF2-40B4-BE49-F238E27FC236}">
                <a16:creationId xmlns:a16="http://schemas.microsoft.com/office/drawing/2014/main" id="{0A8651D3-0892-2E3F-4ACC-95C836CBE9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40263026"/>
      </p:ext>
    </p:extLst>
  </p:cSld>
  <p:clrMapOvr>
    <a:masterClrMapping/>
  </p:clrMapOvr>
  <p:transition advClick="0" advTm="3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8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352A18-FF82-5500-1277-18E27970E342}"/>
              </a:ext>
            </a:extLst>
          </p:cNvPr>
          <p:cNvSpPr>
            <a:spLocks noGrp="1"/>
          </p:cNvSpPr>
          <p:nvPr>
            <p:ph type="subTitle" idx="1"/>
          </p:nvPr>
        </p:nvSpPr>
        <p:spPr>
          <a:xfrm>
            <a:off x="8718653" y="546288"/>
            <a:ext cx="3330531" cy="5308600"/>
          </a:xfrm>
        </p:spPr>
        <p:txBody>
          <a:bodyPr vert="horz" lIns="91440" tIns="45720" rIns="91440" bIns="45720" rtlCol="0" anchor="ctr">
            <a:noAutofit/>
          </a:bodyPr>
          <a:lstStyle/>
          <a:p>
            <a:endParaRPr lang="en-US" sz="2000" u="sng">
              <a:solidFill>
                <a:schemeClr val="tx2"/>
              </a:solidFill>
              <a:latin typeface="Times New Roman"/>
              <a:cs typeface="Times New Roman"/>
            </a:endParaRPr>
          </a:p>
          <a:p>
            <a:endParaRPr lang="en-US">
              <a:solidFill>
                <a:schemeClr val="tx2"/>
              </a:solidFill>
            </a:endParaRPr>
          </a:p>
        </p:txBody>
      </p:sp>
      <p:sp>
        <p:nvSpPr>
          <p:cNvPr id="2" name="Title 1">
            <a:extLst>
              <a:ext uri="{FF2B5EF4-FFF2-40B4-BE49-F238E27FC236}">
                <a16:creationId xmlns:a16="http://schemas.microsoft.com/office/drawing/2014/main" id="{3B6B36AA-2F1E-C6BC-EFF4-7A86D02264C8}"/>
              </a:ext>
            </a:extLst>
          </p:cNvPr>
          <p:cNvSpPr>
            <a:spLocks noGrp="1"/>
          </p:cNvSpPr>
          <p:nvPr>
            <p:ph type="ctrTitle"/>
          </p:nvPr>
        </p:nvSpPr>
        <p:spPr>
          <a:xfrm>
            <a:off x="292204" y="1458195"/>
            <a:ext cx="11456911" cy="4646320"/>
          </a:xfrm>
          <a:ln>
            <a:solidFill>
              <a:schemeClr val="accent2">
                <a:lumMod val="20000"/>
                <a:lumOff val="80000"/>
              </a:schemeClr>
            </a:solidFill>
          </a:ln>
        </p:spPr>
        <p:txBody>
          <a:bodyPr vert="horz" lIns="91440" tIns="45720" rIns="91440" bIns="45720" rtlCol="0" anchor="ctr">
            <a:normAutofit fontScale="90000"/>
          </a:bodyPr>
          <a:lstStyle/>
          <a:p>
            <a:pPr>
              <a:lnSpc>
                <a:spcPct val="100000"/>
              </a:lnSpc>
            </a:pPr>
            <a:br>
              <a:rPr lang="en-US" sz="1800" b="1">
                <a:latin typeface="Times New Roman"/>
                <a:ea typeface="+mj-lt"/>
                <a:cs typeface="Times New Roman"/>
              </a:rPr>
            </a:br>
            <a:br>
              <a:rPr lang="en-US" sz="1800" b="1">
                <a:latin typeface="Times New Roman"/>
                <a:ea typeface="+mj-lt"/>
                <a:cs typeface="Times New Roman"/>
              </a:rPr>
            </a:br>
            <a:r>
              <a:rPr lang="en-US" sz="2000" b="1">
                <a:solidFill>
                  <a:schemeClr val="tx1">
                    <a:lumMod val="95000"/>
                    <a:lumOff val="5000"/>
                  </a:schemeClr>
                </a:solidFill>
                <a:latin typeface="Aptos"/>
                <a:ea typeface="+mj-lt"/>
                <a:cs typeface="Times New Roman"/>
              </a:rPr>
              <a:t>Pregnant adolescents are significantly more likely to use substances such as alcohol, cannabis, and other drugs compared to non-pregnant peers, with research showing that about 3 in 5 pregnant teens reported substance use in the past 12 months. </a:t>
            </a:r>
            <a:br>
              <a:rPr lang="en-US" sz="2000" b="1">
                <a:latin typeface="Aptos"/>
                <a:ea typeface="+mj-lt"/>
                <a:cs typeface="Times New Roman"/>
              </a:rPr>
            </a:br>
            <a:br>
              <a:rPr lang="en-US" sz="2000" b="1">
                <a:latin typeface="Aptos"/>
                <a:ea typeface="+mj-lt"/>
                <a:cs typeface="Times New Roman"/>
              </a:rPr>
            </a:br>
            <a:br>
              <a:rPr lang="en-US" sz="2000" b="1">
                <a:latin typeface="Aptos"/>
                <a:ea typeface="+mj-lt"/>
                <a:cs typeface="Times New Roman"/>
              </a:rPr>
            </a:br>
            <a:r>
              <a:rPr lang="en-US" sz="2000" b="1">
                <a:solidFill>
                  <a:schemeClr val="tx1">
                    <a:lumMod val="95000"/>
                    <a:lumOff val="5000"/>
                  </a:schemeClr>
                </a:solidFill>
                <a:latin typeface="Aptos"/>
                <a:ea typeface="+mj-lt"/>
                <a:cs typeface="Times New Roman"/>
              </a:rPr>
              <a:t>Pregnant early adolescents (approximately ages 12–14) show especially high rates of substance use and substance use disorders, including alcohol, cannabis, and illicit drugs, compared to non-pregnant teens. </a:t>
            </a:r>
            <a:br>
              <a:rPr lang="en-US" sz="2000" b="1">
                <a:latin typeface="Aptos"/>
                <a:ea typeface="+mj-lt"/>
                <a:cs typeface="Times New Roman"/>
              </a:rPr>
            </a:br>
            <a:br>
              <a:rPr lang="en-US" sz="2000" b="1">
                <a:latin typeface="Aptos"/>
                <a:ea typeface="+mj-lt"/>
                <a:cs typeface="Times New Roman"/>
              </a:rPr>
            </a:br>
            <a:endParaRPr lang="en-US" sz="2000" b="1">
              <a:latin typeface="Aptos"/>
              <a:ea typeface="+mj-lt"/>
              <a:cs typeface="Times New Roman"/>
            </a:endParaRPr>
          </a:p>
          <a:p>
            <a:pPr>
              <a:lnSpc>
                <a:spcPct val="100000"/>
              </a:lnSpc>
            </a:pPr>
            <a:r>
              <a:rPr lang="en-US" sz="2000" b="1">
                <a:solidFill>
                  <a:schemeClr val="tx1">
                    <a:lumMod val="95000"/>
                    <a:lumOff val="5000"/>
                  </a:schemeClr>
                </a:solidFill>
                <a:latin typeface="Aptos"/>
                <a:ea typeface="+mj-lt"/>
                <a:cs typeface="Times New Roman"/>
              </a:rPr>
              <a:t>Substance use among teen mothers often decreases during pregnancy due to increased awareness or prenatal care, but it frequently increases again after childbirth, particularly in the early postpartum period. </a:t>
            </a:r>
            <a:br>
              <a:rPr lang="en-US" sz="2000" b="1">
                <a:latin typeface="Aptos"/>
                <a:ea typeface="+mj-lt"/>
                <a:cs typeface="Times New Roman"/>
              </a:rPr>
            </a:br>
            <a:br>
              <a:rPr lang="en-US" sz="2000" b="1">
                <a:latin typeface="Aptos"/>
                <a:ea typeface="+mj-lt"/>
                <a:cs typeface="Times New Roman"/>
              </a:rPr>
            </a:br>
            <a:endParaRPr lang="en-US" sz="2000" b="1">
              <a:solidFill>
                <a:schemeClr val="tx1">
                  <a:lumMod val="95000"/>
                  <a:lumOff val="5000"/>
                </a:schemeClr>
              </a:solidFill>
              <a:latin typeface="Aptos"/>
              <a:ea typeface="+mj-lt"/>
              <a:cs typeface="Times New Roman"/>
            </a:endParaRPr>
          </a:p>
          <a:p>
            <a:pPr>
              <a:lnSpc>
                <a:spcPct val="100000"/>
              </a:lnSpc>
            </a:pPr>
            <a:r>
              <a:rPr lang="en-US" sz="2000" b="1">
                <a:solidFill>
                  <a:schemeClr val="tx1">
                    <a:lumMod val="95000"/>
                    <a:lumOff val="5000"/>
                  </a:schemeClr>
                </a:solidFill>
                <a:latin typeface="Aptos"/>
                <a:ea typeface="+mj-lt"/>
                <a:cs typeface="Times New Roman"/>
              </a:rPr>
              <a:t>Research also shows that young mothers, including teens, may have higher rates of marijuana, alcohol, and cigarette use than same-aged non-mothers, especially while adjusting to parenting responsibilities. </a:t>
            </a:r>
            <a:endParaRPr lang="en-US" sz="2000" b="1">
              <a:solidFill>
                <a:schemeClr val="tx1">
                  <a:lumMod val="95000"/>
                  <a:lumOff val="5000"/>
                </a:schemeClr>
              </a:solidFill>
              <a:latin typeface="Aptos"/>
              <a:cs typeface="Times New Roman"/>
            </a:endParaRPr>
          </a:p>
          <a:p>
            <a:pPr>
              <a:lnSpc>
                <a:spcPct val="100000"/>
              </a:lnSpc>
              <a:buFont typeface="Arial"/>
              <a:buChar char="•"/>
            </a:pPr>
            <a:endParaRPr lang="en-US" sz="2000" b="1">
              <a:solidFill>
                <a:schemeClr val="tx1">
                  <a:lumMod val="95000"/>
                  <a:lumOff val="5000"/>
                </a:schemeClr>
              </a:solidFill>
              <a:latin typeface="Times New Roman"/>
              <a:cs typeface="Times New Roman"/>
            </a:endParaRPr>
          </a:p>
          <a:p>
            <a:pPr marL="285750" indent="-285750">
              <a:lnSpc>
                <a:spcPct val="150000"/>
              </a:lnSpc>
              <a:buFont typeface="Arial"/>
              <a:buChar char="•"/>
            </a:pPr>
            <a:endParaRPr lang="en-US" sz="1800" b="1" i="1">
              <a:solidFill>
                <a:schemeClr val="tx1">
                  <a:lumMod val="95000"/>
                  <a:lumOff val="5000"/>
                </a:schemeClr>
              </a:solidFill>
              <a:latin typeface="Times New Roman"/>
              <a:cs typeface="Times New Roman"/>
            </a:endParaRPr>
          </a:p>
        </p:txBody>
      </p:sp>
      <p:sp>
        <p:nvSpPr>
          <p:cNvPr id="4" name="TextBox 3">
            <a:extLst>
              <a:ext uri="{FF2B5EF4-FFF2-40B4-BE49-F238E27FC236}">
                <a16:creationId xmlns:a16="http://schemas.microsoft.com/office/drawing/2014/main" id="{08683308-B4BA-7211-0C2E-5FB7CECB321C}"/>
              </a:ext>
            </a:extLst>
          </p:cNvPr>
          <p:cNvSpPr txBox="1"/>
          <p:nvPr/>
        </p:nvSpPr>
        <p:spPr>
          <a:xfrm>
            <a:off x="683523" y="178831"/>
            <a:ext cx="1074111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solidFill>
                <a:latin typeface="Times New Roman"/>
                <a:cs typeface="Times New Roman"/>
              </a:rPr>
              <a:t>         </a:t>
            </a:r>
            <a:r>
              <a:rPr lang="en-US" sz="2400" b="1">
                <a:latin typeface="Aptos"/>
                <a:cs typeface="Times New Roman"/>
              </a:rPr>
              <a:t>                      Key Teen Mother + Substance Use Facts (U.S.)</a:t>
            </a:r>
          </a:p>
          <a:p>
            <a:pPr algn="ctr"/>
            <a:r>
              <a:rPr lang="en-US" sz="2400" b="1">
                <a:latin typeface="Aptos"/>
                <a:cs typeface="Times New Roman"/>
              </a:rPr>
              <a:t>evidence‑based statistics about teen mothers and substance use/addiction</a:t>
            </a:r>
          </a:p>
          <a:p>
            <a:br>
              <a:rPr lang="en-US" b="1" u="sng">
                <a:latin typeface="Times New Roman"/>
                <a:cs typeface="Times New Roman"/>
              </a:rPr>
            </a:br>
            <a:endParaRPr lang="en-US" b="1" u="sng">
              <a:latin typeface="Times New Roman"/>
              <a:cs typeface="Times New Roman"/>
            </a:endParaRPr>
          </a:p>
        </p:txBody>
      </p:sp>
      <p:sp>
        <p:nvSpPr>
          <p:cNvPr id="5" name="Footer Placeholder 4">
            <a:extLst>
              <a:ext uri="{FF2B5EF4-FFF2-40B4-BE49-F238E27FC236}">
                <a16:creationId xmlns:a16="http://schemas.microsoft.com/office/drawing/2014/main" id="{96BBD03C-19F4-122F-4C7C-84248F620386}"/>
              </a:ext>
            </a:extLst>
          </p:cNvPr>
          <p:cNvSpPr>
            <a:spLocks noGrp="1"/>
          </p:cNvSpPr>
          <p:nvPr>
            <p:ph type="ftr" sz="quarter" idx="11"/>
          </p:nvPr>
        </p:nvSpPr>
        <p:spPr/>
        <p:txBody>
          <a:bodyPr/>
          <a:lstStyle/>
          <a:p>
            <a:r>
              <a:rPr lang="en-US">
                <a:solidFill>
                  <a:srgbClr val="767676"/>
                </a:solidFill>
                <a:latin typeface="Aptos"/>
                <a:cs typeface="Times New Roman"/>
              </a:rPr>
              <a:t>SAMHSA. (2025, July 28). SAMHSA releases annual National Survey on Drug Use and Health.</a:t>
            </a:r>
          </a:p>
        </p:txBody>
      </p:sp>
      <p:pic>
        <p:nvPicPr>
          <p:cNvPr id="7" name="p5 redo slide 11 ElevenLabs_2026-04-24T20_13_32_Rachel - Social Media Narrator_pvc_sp93_s70_sb85_se3_b_m2">
            <a:hlinkClick r:id="" action="ppaction://media"/>
            <a:extLst>
              <a:ext uri="{FF2B5EF4-FFF2-40B4-BE49-F238E27FC236}">
                <a16:creationId xmlns:a16="http://schemas.microsoft.com/office/drawing/2014/main" id="{37D23FF0-4085-4A2B-0D8D-89DFDC41BC9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03865021"/>
      </p:ext>
    </p:extLst>
  </p:cSld>
  <p:clrMapOvr>
    <a:masterClrMapping/>
  </p:clrMapOvr>
  <p:transition advClick="0" advTm="3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78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C3E5D-6E15-310A-B4A1-87E199C3F0BB}"/>
              </a:ext>
            </a:extLst>
          </p:cNvPr>
          <p:cNvSpPr txBox="1"/>
          <p:nvPr/>
        </p:nvSpPr>
        <p:spPr>
          <a:xfrm>
            <a:off x="1767246" y="1309509"/>
            <a:ext cx="862433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t>Questions &amp; Answers </a:t>
            </a:r>
          </a:p>
          <a:p>
            <a:r>
              <a:rPr lang="en-US" sz="6000" b="1"/>
              <a:t>(Common Family Concerns)</a:t>
            </a:r>
          </a:p>
        </p:txBody>
      </p:sp>
    </p:spTree>
    <p:extLst>
      <p:ext uri="{BB962C8B-B14F-4D97-AF65-F5344CB8AC3E}">
        <p14:creationId xmlns:p14="http://schemas.microsoft.com/office/powerpoint/2010/main" val="1875694865"/>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74E0-70E6-226F-7A0C-2E489CB88A10}"/>
              </a:ext>
            </a:extLst>
          </p:cNvPr>
          <p:cNvSpPr>
            <a:spLocks noGrp="1"/>
          </p:cNvSpPr>
          <p:nvPr>
            <p:ph type="title"/>
          </p:nvPr>
        </p:nvSpPr>
        <p:spPr>
          <a:xfrm>
            <a:off x="523240" y="354965"/>
            <a:ext cx="10840720" cy="858203"/>
          </a:xfrm>
        </p:spPr>
        <p:txBody>
          <a:bodyPr vert="horz" lIns="91440" tIns="45720" rIns="91440" bIns="45720" rtlCol="0" anchor="ctr">
            <a:noAutofit/>
          </a:bodyPr>
          <a:lstStyle/>
          <a:p>
            <a:pPr>
              <a:lnSpc>
                <a:spcPct val="150000"/>
              </a:lnSpc>
            </a:pPr>
            <a:r>
              <a:rPr lang="en-US" sz="2400" b="1"/>
              <a:t>Q 2-When a parent is positive on a drug screening analysis why is their access to their child reduced per risk management protocols of the court?</a:t>
            </a:r>
            <a:endParaRPr lang="en-US" sz="2400"/>
          </a:p>
        </p:txBody>
      </p:sp>
      <p:sp>
        <p:nvSpPr>
          <p:cNvPr id="3" name="Content Placeholder 2">
            <a:extLst>
              <a:ext uri="{FF2B5EF4-FFF2-40B4-BE49-F238E27FC236}">
                <a16:creationId xmlns:a16="http://schemas.microsoft.com/office/drawing/2014/main" id="{AAE13200-4580-446B-9B8F-1107BDDEABD1}"/>
              </a:ext>
            </a:extLst>
          </p:cNvPr>
          <p:cNvSpPr>
            <a:spLocks noGrp="1"/>
          </p:cNvSpPr>
          <p:nvPr>
            <p:ph idx="1"/>
          </p:nvPr>
        </p:nvSpPr>
        <p:spPr>
          <a:xfrm>
            <a:off x="1407160" y="1713865"/>
            <a:ext cx="8940800" cy="4463098"/>
          </a:xfrm>
        </p:spPr>
        <p:txBody>
          <a:bodyPr vert="horz" lIns="91440" tIns="45720" rIns="91440" bIns="45720" rtlCol="0" anchor="t">
            <a:normAutofit/>
          </a:bodyPr>
          <a:lstStyle/>
          <a:p>
            <a:pPr marL="0" indent="0">
              <a:lnSpc>
                <a:spcPct val="150000"/>
              </a:lnSpc>
              <a:buNone/>
            </a:pPr>
            <a:r>
              <a:rPr lang="en-US" sz="2400" b="1">
                <a:ea typeface="+mn-lt"/>
                <a:cs typeface="+mn-lt"/>
              </a:rPr>
              <a:t>When a parent fails a drug test, </a:t>
            </a:r>
            <a:r>
              <a:rPr lang="en-US" sz="2400" b="1" u="sng">
                <a:ea typeface="+mn-lt"/>
                <a:cs typeface="+mn-lt"/>
                <a:hlinkClick r:id="rId4"/>
              </a:rPr>
              <a:t>Clark County Department of Family Services</a:t>
            </a:r>
            <a:r>
              <a:rPr lang="en-US" sz="2400" b="1">
                <a:ea typeface="+mn-lt"/>
                <a:cs typeface="+mn-lt"/>
              </a:rPr>
              <a:t> and the family court may reduce access because substance use is considered a safety risk that can impair judgment, supervision, and the ability to meet a child’s basic needs. Under Nevada child welfare and CPS risk management protocols, visitation is often limited or supervised until the parent demonstrates stability and sobriety to protect the child’s well-being.</a:t>
            </a:r>
            <a:endParaRPr lang="en-US" sz="2400" b="1"/>
          </a:p>
        </p:txBody>
      </p:sp>
      <p:sp>
        <p:nvSpPr>
          <p:cNvPr id="4" name="Footer Placeholder 3">
            <a:extLst>
              <a:ext uri="{FF2B5EF4-FFF2-40B4-BE49-F238E27FC236}">
                <a16:creationId xmlns:a16="http://schemas.microsoft.com/office/drawing/2014/main" id="{8524DECC-F7BD-9F7A-B44A-774B373E891B}"/>
              </a:ext>
            </a:extLst>
          </p:cNvPr>
          <p:cNvSpPr>
            <a:spLocks noGrp="1"/>
          </p:cNvSpPr>
          <p:nvPr>
            <p:ph type="ftr" sz="quarter" idx="11"/>
          </p:nvPr>
        </p:nvSpPr>
        <p:spPr/>
        <p:txBody>
          <a:bodyPr/>
          <a:lstStyle/>
          <a:p>
            <a:r>
              <a:rPr lang="en-US">
                <a:solidFill>
                  <a:srgbClr val="767676"/>
                </a:solidFill>
                <a:latin typeface="Aptos"/>
                <a:cs typeface="Times New Roman"/>
              </a:rPr>
              <a:t>(Clark County Department of Family Services, 2025)</a:t>
            </a:r>
          </a:p>
        </p:txBody>
      </p:sp>
      <p:pic>
        <p:nvPicPr>
          <p:cNvPr id="5" name="p5 slide 12 ElevenLabs_2026-04-24T19_31_07_Rachel - Social Media Narrator_pvc_sp93_s70_sb85_se3_b_m2">
            <a:hlinkClick r:id="" action="ppaction://media"/>
            <a:extLst>
              <a:ext uri="{FF2B5EF4-FFF2-40B4-BE49-F238E27FC236}">
                <a16:creationId xmlns:a16="http://schemas.microsoft.com/office/drawing/2014/main" id="{05087D15-9BE7-2D4E-16A2-78B8F5E426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05481114"/>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ABFE-DF10-4FF6-2B69-EF26A7717118}"/>
              </a:ext>
            </a:extLst>
          </p:cNvPr>
          <p:cNvSpPr>
            <a:spLocks noGrp="1"/>
          </p:cNvSpPr>
          <p:nvPr>
            <p:ph type="title"/>
          </p:nvPr>
        </p:nvSpPr>
        <p:spPr>
          <a:xfrm>
            <a:off x="2372360" y="375285"/>
            <a:ext cx="6817360" cy="553403"/>
          </a:xfrm>
        </p:spPr>
        <p:txBody>
          <a:bodyPr vert="horz" lIns="91440" tIns="45720" rIns="91440" bIns="45720" rtlCol="0" anchor="ctr">
            <a:noAutofit/>
          </a:bodyPr>
          <a:lstStyle/>
          <a:p>
            <a:br>
              <a:rPr lang="en-US" sz="2400" b="1"/>
            </a:br>
            <a:br>
              <a:rPr lang="en-US" sz="2400" b="1"/>
            </a:br>
            <a:r>
              <a:rPr lang="en-US" sz="2400" b="1"/>
              <a:t>Q #2- Why is this consequence needed? </a:t>
            </a:r>
            <a:br>
              <a:rPr lang="en-US" sz="2400" b="1"/>
            </a:br>
            <a:r>
              <a:rPr lang="en-US" sz="2400" b="1"/>
              <a:t>     ( A common question from Guardians)</a:t>
            </a:r>
            <a:br>
              <a:rPr lang="en-US" sz="2400" b="1"/>
            </a:br>
            <a:endParaRPr lang="en-US"/>
          </a:p>
        </p:txBody>
      </p:sp>
      <p:sp>
        <p:nvSpPr>
          <p:cNvPr id="3" name="Content Placeholder 2">
            <a:extLst>
              <a:ext uri="{FF2B5EF4-FFF2-40B4-BE49-F238E27FC236}">
                <a16:creationId xmlns:a16="http://schemas.microsoft.com/office/drawing/2014/main" id="{E374AE13-A630-9AEA-0DD6-D6B9D2B7340D}"/>
              </a:ext>
            </a:extLst>
          </p:cNvPr>
          <p:cNvSpPr>
            <a:spLocks noGrp="1"/>
          </p:cNvSpPr>
          <p:nvPr>
            <p:ph idx="1"/>
          </p:nvPr>
        </p:nvSpPr>
        <p:spPr>
          <a:xfrm>
            <a:off x="1234440" y="1470025"/>
            <a:ext cx="8869680" cy="4706938"/>
          </a:xfrm>
        </p:spPr>
        <p:txBody>
          <a:bodyPr vert="horz" lIns="91440" tIns="45720" rIns="91440" bIns="45720" rtlCol="0" anchor="t">
            <a:noAutofit/>
          </a:bodyPr>
          <a:lstStyle/>
          <a:p>
            <a:pPr marL="0" indent="0">
              <a:lnSpc>
                <a:spcPct val="150000"/>
              </a:lnSpc>
              <a:buNone/>
            </a:pPr>
            <a:r>
              <a:rPr lang="en-US" sz="1800" b="1">
                <a:ea typeface="+mn-lt"/>
                <a:cs typeface="+mn-lt"/>
              </a:rPr>
              <a:t>When guardians view reduced access as punishment, it is important to understand that courts—guided by agencies treat it as a protective measure, not a penalty, to ensure the child’s immediate safety and stability. These safeguards give the parent time to demonstrate sobriety and consistent caregiving, which evidence shows improves long-term reunification outcomes and reduces risk of harm. Courts and agencies like use temporary limits on access not as punishment, but as a safety-based, evidence-informed step to protect the child while a parent stabilizes. Research shows that when children are in consistent, supervised environments during periods of parental substance use, they experience better emotional security and long-term outcomes, and families have a stronger chance of safe reunification once recovery is established.</a:t>
            </a:r>
            <a:endParaRPr lang="en-US" sz="1800" b="1"/>
          </a:p>
        </p:txBody>
      </p:sp>
      <p:sp>
        <p:nvSpPr>
          <p:cNvPr id="4" name="Footer Placeholder 3">
            <a:extLst>
              <a:ext uri="{FF2B5EF4-FFF2-40B4-BE49-F238E27FC236}">
                <a16:creationId xmlns:a16="http://schemas.microsoft.com/office/drawing/2014/main" id="{FF1EC7E5-CE53-F463-F765-32A128063B8C}"/>
              </a:ext>
            </a:extLst>
          </p:cNvPr>
          <p:cNvSpPr>
            <a:spLocks noGrp="1"/>
          </p:cNvSpPr>
          <p:nvPr>
            <p:ph type="ftr" sz="quarter" idx="11"/>
          </p:nvPr>
        </p:nvSpPr>
        <p:spPr/>
        <p:txBody>
          <a:bodyPr/>
          <a:lstStyle/>
          <a:p>
            <a:r>
              <a:rPr lang="en-US">
                <a:solidFill>
                  <a:srgbClr val="767676"/>
                </a:solidFill>
                <a:latin typeface="Aptos"/>
                <a:cs typeface="Times New Roman"/>
              </a:rPr>
              <a:t>(Clark County Department of Family Services, 2025)</a:t>
            </a:r>
          </a:p>
        </p:txBody>
      </p:sp>
      <p:pic>
        <p:nvPicPr>
          <p:cNvPr id="6" name="p5 redo 12 ElevenLabs_2026-04-24T20_17_23_Rachel - Social Media Narrator_pvc_sp93_s70_sb85_se3_b_m2">
            <a:hlinkClick r:id="" action="ppaction://media"/>
            <a:extLst>
              <a:ext uri="{FF2B5EF4-FFF2-40B4-BE49-F238E27FC236}">
                <a16:creationId xmlns:a16="http://schemas.microsoft.com/office/drawing/2014/main" id="{6A53458B-AD12-5BF7-50DC-B8C7819D8C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76594010"/>
      </p:ext>
    </p:extLst>
  </p:cSld>
  <p:clrMapOvr>
    <a:masterClrMapping/>
  </p:clrMapOvr>
  <p:transition advClick="0" advTm="3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6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B91B-C1B8-3CAA-5430-1ACB1F1BAC36}"/>
              </a:ext>
            </a:extLst>
          </p:cNvPr>
          <p:cNvSpPr>
            <a:spLocks noGrp="1"/>
          </p:cNvSpPr>
          <p:nvPr>
            <p:ph type="title"/>
          </p:nvPr>
        </p:nvSpPr>
        <p:spPr/>
        <p:txBody>
          <a:bodyPr/>
          <a:lstStyle/>
          <a:p>
            <a:r>
              <a:rPr lang="en-US" b="1"/>
              <a:t>THANK YOU</a:t>
            </a:r>
          </a:p>
        </p:txBody>
      </p:sp>
      <p:pic>
        <p:nvPicPr>
          <p:cNvPr id="4" name="Content Placeholder 3" descr="A blue and black text on a black background&#10;&#10;AI-generated content may be incorrect.">
            <a:extLst>
              <a:ext uri="{FF2B5EF4-FFF2-40B4-BE49-F238E27FC236}">
                <a16:creationId xmlns:a16="http://schemas.microsoft.com/office/drawing/2014/main" id="{3F93EB6D-A173-FDE8-61DE-778F28038EDC}"/>
              </a:ext>
            </a:extLst>
          </p:cNvPr>
          <p:cNvPicPr>
            <a:picLocks noGrp="1" noChangeAspect="1"/>
          </p:cNvPicPr>
          <p:nvPr>
            <p:ph idx="1"/>
          </p:nvPr>
        </p:nvPicPr>
        <p:blipFill>
          <a:blip r:embed="rId4"/>
          <a:stretch>
            <a:fillRect/>
          </a:stretch>
        </p:blipFill>
        <p:spPr>
          <a:xfrm>
            <a:off x="3049587" y="4522169"/>
            <a:ext cx="8604602" cy="1648766"/>
          </a:xfrm>
          <a:prstGeom prst="rect">
            <a:avLst/>
          </a:prstGeom>
        </p:spPr>
      </p:pic>
      <p:pic>
        <p:nvPicPr>
          <p:cNvPr id="3" name="p5 slide 14 ElevenLabs_2026-04-24T19_32_01_Rachel - Social Media Narrator_pvc_sp93_s70_sb85_se3_b_m2">
            <a:hlinkClick r:id="" action="ppaction://media"/>
            <a:extLst>
              <a:ext uri="{FF2B5EF4-FFF2-40B4-BE49-F238E27FC236}">
                <a16:creationId xmlns:a16="http://schemas.microsoft.com/office/drawing/2014/main" id="{ECE766C2-8AE2-524F-1F39-428351592C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7447742"/>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79EE0F-2B56-5F6C-0379-9140C417477C}"/>
              </a:ext>
            </a:extLst>
          </p:cNvPr>
          <p:cNvSpPr txBox="1"/>
          <p:nvPr/>
        </p:nvSpPr>
        <p:spPr>
          <a:xfrm>
            <a:off x="602075" y="606778"/>
            <a:ext cx="10310517" cy="5966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l" rtl="0">
              <a:lnSpc>
                <a:spcPct val="150000"/>
              </a:lnSpc>
              <a:buFont typeface=""/>
              <a:buChar char="•"/>
            </a:pPr>
            <a:r>
              <a:rPr lang="en-US" sz="1600"/>
              <a:t>Electronic Access Products may be downloaded at:​</a:t>
            </a:r>
          </a:p>
          <a:p>
            <a:pPr marL="228600" indent="-228600" algn="l" rtl="0">
              <a:lnSpc>
                <a:spcPct val="150000"/>
              </a:lnSpc>
              <a:buFont typeface=""/>
              <a:buChar char="•"/>
            </a:pPr>
            <a:r>
              <a:rPr lang="en-US" sz="1600">
                <a:hlinkClick r:id="rId2"/>
              </a:rPr>
              <a:t>https://library.samhsa.gov/</a:t>
            </a:r>
            <a:r>
              <a:rPr lang="en-US" sz="1600"/>
              <a:t>​</a:t>
            </a:r>
          </a:p>
          <a:p>
            <a:pPr marL="228600" indent="-228600" algn="l" rtl="0">
              <a:lnSpc>
                <a:spcPct val="150000"/>
              </a:lnSpc>
              <a:buFont typeface=""/>
              <a:buChar char="•"/>
            </a:pPr>
            <a:r>
              <a:rPr lang="en-US" sz="1600"/>
              <a:t>ASAM: Family education tools addiction​</a:t>
            </a:r>
          </a:p>
          <a:p>
            <a:pPr marL="228600" indent="-228600" algn="l" rtl="0">
              <a:lnSpc>
                <a:spcPct val="150000"/>
              </a:lnSpc>
              <a:buFont typeface=""/>
              <a:buChar char="•"/>
            </a:pPr>
            <a:r>
              <a:rPr lang="en-US" sz="1600">
                <a:hlinkClick r:id="rId3"/>
              </a:rPr>
              <a:t>https://www.asam.org/resources/patientresources</a:t>
            </a:r>
            <a:r>
              <a:rPr lang="en-US" sz="1600"/>
              <a:t>​</a:t>
            </a:r>
          </a:p>
          <a:p>
            <a:pPr marL="228600" indent="-228600" algn="l" rtl="0">
              <a:lnSpc>
                <a:spcPct val="150000"/>
              </a:lnSpc>
              <a:buFont typeface=""/>
              <a:buChar char="•"/>
            </a:pPr>
            <a:r>
              <a:rPr lang="en-US" sz="1600"/>
              <a:t>Opioid addiction treatment guide:​</a:t>
            </a:r>
          </a:p>
          <a:p>
            <a:pPr marL="228600" indent="-228600" algn="l" rtl="0">
              <a:lnSpc>
                <a:spcPct val="150000"/>
              </a:lnSpc>
              <a:buFont typeface=""/>
              <a:buChar char="•"/>
            </a:pPr>
            <a:r>
              <a:rPr lang="en-US" sz="1600">
                <a:hlinkClick r:id="rId4"/>
              </a:rPr>
              <a:t>https://eguideline.guidelinecentral.com/i/706017-asam-opioid-patient-piece/0</a:t>
            </a:r>
            <a:r>
              <a:rPr lang="en-US" sz="1600"/>
              <a:t>​</a:t>
            </a:r>
          </a:p>
          <a:p>
            <a:pPr marL="228600" indent="-228600" algn="l" rtl="0">
              <a:lnSpc>
                <a:spcPct val="150000"/>
              </a:lnSpc>
              <a:buFont typeface=""/>
              <a:buChar char="•"/>
            </a:pPr>
            <a:r>
              <a:rPr lang="en-US" sz="1600"/>
              <a:t>Pills Anonymous:​</a:t>
            </a:r>
          </a:p>
          <a:p>
            <a:pPr marL="228600" indent="-228600" algn="l" rtl="0">
              <a:lnSpc>
                <a:spcPct val="150000"/>
              </a:lnSpc>
              <a:buFont typeface=""/>
              <a:buChar char="•"/>
            </a:pPr>
            <a:r>
              <a:rPr lang="en-US" sz="1600">
                <a:hlinkClick r:id="rId5"/>
              </a:rPr>
              <a:t>http://www.pillsanonymous.org/</a:t>
            </a:r>
            <a:r>
              <a:rPr lang="en-US" sz="1600"/>
              <a:t>​</a:t>
            </a:r>
          </a:p>
          <a:p>
            <a:pPr marL="228600" indent="-228600" algn="l" rtl="0">
              <a:lnSpc>
                <a:spcPct val="150000"/>
              </a:lnSpc>
              <a:buFont typeface=""/>
              <a:buChar char="•"/>
            </a:pPr>
            <a:r>
              <a:rPr lang="en-US" sz="1600"/>
              <a:t>Opioid treatment program directory:​</a:t>
            </a:r>
          </a:p>
          <a:p>
            <a:pPr marL="228600" indent="-228600" algn="l" rtl="0">
              <a:lnSpc>
                <a:spcPct val="150000"/>
              </a:lnSpc>
              <a:buFont typeface=""/>
              <a:buChar char="•"/>
            </a:pPr>
            <a:r>
              <a:rPr lang="en-US" sz="1600">
                <a:hlinkClick r:id="rId6"/>
              </a:rPr>
              <a:t>https://dpt2.samhsa.gov/treatment/directory</a:t>
            </a:r>
            <a:r>
              <a:rPr lang="en-US" sz="1600"/>
              <a:t>​</a:t>
            </a:r>
          </a:p>
          <a:p>
            <a:pPr marL="228600" indent="-228600" algn="l" rtl="0">
              <a:lnSpc>
                <a:spcPct val="150000"/>
              </a:lnSpc>
              <a:buFont typeface=""/>
              <a:buChar char="•"/>
            </a:pPr>
            <a:r>
              <a:rPr lang="en-US" sz="1600"/>
              <a:t>National Alliance on mental illness (NAMI):​</a:t>
            </a:r>
          </a:p>
          <a:p>
            <a:pPr marL="228600" indent="-228600" algn="l" rtl="0">
              <a:lnSpc>
                <a:spcPct val="150000"/>
              </a:lnSpc>
              <a:buFont typeface=""/>
              <a:buChar char="•"/>
            </a:pPr>
            <a:r>
              <a:rPr lang="en-US" sz="1600">
                <a:hlinkClick r:id="rId7"/>
              </a:rPr>
              <a:t>http://www.nami.org/</a:t>
            </a:r>
            <a:r>
              <a:rPr lang="en-US" sz="1600"/>
              <a:t>​</a:t>
            </a:r>
          </a:p>
          <a:p>
            <a:pPr marL="228600" indent="-228600" algn="l" rtl="0">
              <a:lnSpc>
                <a:spcPct val="150000"/>
              </a:lnSpc>
              <a:buFont typeface=""/>
              <a:buChar char="•"/>
            </a:pPr>
            <a:r>
              <a:rPr lang="en-US" sz="1600"/>
              <a:t>Parents of addicted loved ones:​</a:t>
            </a:r>
          </a:p>
          <a:p>
            <a:pPr marL="228600" indent="-228600" algn="l" rtl="0">
              <a:lnSpc>
                <a:spcPct val="150000"/>
              </a:lnSpc>
              <a:buFont typeface=""/>
              <a:buChar char="•"/>
            </a:pPr>
            <a:r>
              <a:rPr lang="en-US" sz="1600">
                <a:hlinkClick r:id="rId8"/>
              </a:rPr>
              <a:t>https://palgroup.org/</a:t>
            </a:r>
            <a:r>
              <a:rPr lang="en-US" sz="1600"/>
              <a:t>​</a:t>
            </a:r>
          </a:p>
          <a:p>
            <a:pPr marL="228600" indent="-228600" algn="l" rtl="0">
              <a:lnSpc>
                <a:spcPct val="150000"/>
              </a:lnSpc>
              <a:buFont typeface=""/>
              <a:buChar char="•"/>
            </a:pPr>
            <a:r>
              <a:rPr lang="en-US" sz="1600"/>
              <a:t>Stop Stigma now:​</a:t>
            </a:r>
          </a:p>
          <a:p>
            <a:pPr marL="228600" indent="-228600" algn="l" rtl="0">
              <a:lnSpc>
                <a:spcPct val="150000"/>
              </a:lnSpc>
              <a:buFont typeface=""/>
              <a:buChar char="•"/>
            </a:pPr>
            <a:r>
              <a:rPr lang="en-US" sz="1600">
                <a:hlinkClick r:id="rId9"/>
              </a:rPr>
              <a:t>http://www.stopstigmanow.org/</a:t>
            </a:r>
          </a:p>
        </p:txBody>
      </p:sp>
      <p:sp>
        <p:nvSpPr>
          <p:cNvPr id="4" name="TextBox 3">
            <a:extLst>
              <a:ext uri="{FF2B5EF4-FFF2-40B4-BE49-F238E27FC236}">
                <a16:creationId xmlns:a16="http://schemas.microsoft.com/office/drawing/2014/main" id="{E53ECBD5-1060-EABB-703F-D474266D3448}"/>
              </a:ext>
            </a:extLst>
          </p:cNvPr>
          <p:cNvSpPr txBox="1"/>
          <p:nvPr/>
        </p:nvSpPr>
        <p:spPr>
          <a:xfrm>
            <a:off x="3279266" y="100130"/>
            <a:ext cx="60328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latin typeface="Aptos"/>
                <a:cs typeface="Times New Roman"/>
              </a:rPr>
              <a:t>Addiction &amp; Opioid Use Disorder Website Resources</a:t>
            </a:r>
            <a:endParaRPr lang="en-US" b="1"/>
          </a:p>
        </p:txBody>
      </p:sp>
    </p:spTree>
    <p:extLst>
      <p:ext uri="{BB962C8B-B14F-4D97-AF65-F5344CB8AC3E}">
        <p14:creationId xmlns:p14="http://schemas.microsoft.com/office/powerpoint/2010/main" val="1091008697"/>
      </p:ext>
    </p:extLst>
  </p:cSld>
  <p:clrMapOvr>
    <a:masterClrMapping/>
  </p:clrMapOvr>
  <p:transition advClick="0" advTm="4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AB85-B0B1-99E2-3A9F-3640F68F7954}"/>
              </a:ext>
            </a:extLst>
          </p:cNvPr>
          <p:cNvSpPr>
            <a:spLocks noGrp="1"/>
          </p:cNvSpPr>
          <p:nvPr>
            <p:ph type="title"/>
          </p:nvPr>
        </p:nvSpPr>
        <p:spPr>
          <a:xfrm>
            <a:off x="838200" y="365125"/>
            <a:ext cx="10515600" cy="608343"/>
          </a:xfrm>
        </p:spPr>
        <p:txBody>
          <a:bodyPr>
            <a:normAutofit fontScale="90000"/>
          </a:bodyPr>
          <a:lstStyle/>
          <a:p>
            <a:r>
              <a:rPr lang="en-US"/>
              <a:t>                         </a:t>
            </a:r>
            <a:r>
              <a:rPr lang="en-US" b="1"/>
              <a:t>   </a:t>
            </a:r>
            <a:r>
              <a:rPr lang="en-US" sz="4000" b="1"/>
              <a:t>    REFERNCES</a:t>
            </a:r>
          </a:p>
        </p:txBody>
      </p:sp>
      <p:sp>
        <p:nvSpPr>
          <p:cNvPr id="3" name="Content Placeholder 2">
            <a:extLst>
              <a:ext uri="{FF2B5EF4-FFF2-40B4-BE49-F238E27FC236}">
                <a16:creationId xmlns:a16="http://schemas.microsoft.com/office/drawing/2014/main" id="{E5189609-08A6-C1DC-C9ED-EF4A3ADE3EA0}"/>
              </a:ext>
            </a:extLst>
          </p:cNvPr>
          <p:cNvSpPr>
            <a:spLocks noGrp="1"/>
          </p:cNvSpPr>
          <p:nvPr>
            <p:ph idx="1"/>
          </p:nvPr>
        </p:nvSpPr>
        <p:spPr>
          <a:xfrm>
            <a:off x="176296" y="1144905"/>
            <a:ext cx="11770170" cy="5333095"/>
          </a:xfrm>
        </p:spPr>
        <p:txBody>
          <a:bodyPr vert="horz" lIns="91440" tIns="45720" rIns="91440" bIns="45720" rtlCol="0" anchor="t">
            <a:noAutofit/>
          </a:bodyPr>
          <a:lstStyle/>
          <a:p>
            <a:pPr marL="0" indent="0">
              <a:lnSpc>
                <a:spcPct val="100000"/>
              </a:lnSpc>
              <a:buNone/>
            </a:pPr>
            <a:r>
              <a:rPr lang="en-US" sz="1400" b="1">
                <a:ea typeface="+mn-lt"/>
                <a:cs typeface="+mn-lt"/>
                <a:hlinkClick r:id="rId2"/>
              </a:rPr>
              <a:t>https://www.clarkcountynv.gov/residents/family_services/</a:t>
            </a:r>
            <a:r>
              <a:rPr lang="en-US" sz="1400" b="1">
                <a:ea typeface="+mn-lt"/>
                <a:cs typeface="+mn-lt"/>
              </a:rPr>
              <a:t> (Clark county department of child and Family Services) </a:t>
            </a:r>
            <a:endParaRPr lang="en-US" sz="1400"/>
          </a:p>
          <a:p>
            <a:pPr>
              <a:lnSpc>
                <a:spcPct val="100000"/>
              </a:lnSpc>
            </a:pPr>
            <a:endParaRPr lang="en-US" sz="1400" b="1">
              <a:ea typeface="+mn-lt"/>
              <a:cs typeface="+mn-lt"/>
            </a:endParaRPr>
          </a:p>
          <a:p>
            <a:pPr marL="0" indent="0">
              <a:lnSpc>
                <a:spcPct val="100000"/>
              </a:lnSpc>
              <a:buNone/>
            </a:pPr>
            <a:r>
              <a:rPr lang="en-US" sz="1400" b="1">
                <a:ea typeface="+mn-lt"/>
                <a:cs typeface="+mn-lt"/>
                <a:hlinkClick r:id="rId3"/>
              </a:rPr>
              <a:t>https://www.nami.org/co-occurring-conditions/substance-use-disorders/</a:t>
            </a:r>
            <a:r>
              <a:rPr lang="en-US" sz="1400" b="1">
                <a:ea typeface="+mn-lt"/>
                <a:cs typeface="+mn-lt"/>
              </a:rPr>
              <a:t> (National Alliance on mental health)</a:t>
            </a:r>
          </a:p>
          <a:p>
            <a:pPr marL="0" indent="0">
              <a:lnSpc>
                <a:spcPct val="100000"/>
              </a:lnSpc>
              <a:buNone/>
            </a:pPr>
            <a:endParaRPr lang="en-US" sz="1200" b="1">
              <a:ea typeface="+mn-lt"/>
              <a:cs typeface="+mn-lt"/>
            </a:endParaRPr>
          </a:p>
          <a:p>
            <a:pPr marL="0" indent="0">
              <a:lnSpc>
                <a:spcPct val="100000"/>
              </a:lnSpc>
              <a:buNone/>
            </a:pPr>
            <a:r>
              <a:rPr lang="en-US" sz="1400" b="1" u="sng">
                <a:ea typeface="+mn-lt"/>
                <a:cs typeface="+mn-lt"/>
                <a:hlinkClick r:id="rId4"/>
              </a:rPr>
              <a:t>https://nida.nih.gov/</a:t>
            </a:r>
            <a:r>
              <a:rPr lang="en-US" sz="1400" b="1">
                <a:ea typeface="+mn-lt"/>
                <a:cs typeface="+mn-lt"/>
              </a:rPr>
              <a:t> (National Institute of drug abuse)</a:t>
            </a:r>
          </a:p>
          <a:p>
            <a:pPr>
              <a:lnSpc>
                <a:spcPct val="100000"/>
              </a:lnSpc>
            </a:pPr>
            <a:endParaRPr lang="en-US" sz="1400" b="1">
              <a:ea typeface="+mn-lt"/>
              <a:cs typeface="+mn-lt"/>
            </a:endParaRPr>
          </a:p>
          <a:p>
            <a:pPr marL="0" indent="0">
              <a:lnSpc>
                <a:spcPct val="100000"/>
              </a:lnSpc>
              <a:buNone/>
            </a:pPr>
            <a:r>
              <a:rPr lang="en-US" sz="1400" b="1" u="sng">
                <a:ea typeface="+mn-lt"/>
                <a:cs typeface="+mn-lt"/>
                <a:hlinkClick r:id="rId5"/>
              </a:rPr>
              <a:t>https://www.nih.gov/</a:t>
            </a:r>
            <a:r>
              <a:rPr lang="en-US" sz="1400" b="1">
                <a:ea typeface="+mn-lt"/>
                <a:cs typeface="+mn-lt"/>
              </a:rPr>
              <a:t> (National Institute of health)</a:t>
            </a:r>
          </a:p>
          <a:p>
            <a:pPr>
              <a:lnSpc>
                <a:spcPct val="100000"/>
              </a:lnSpc>
            </a:pPr>
            <a:endParaRPr lang="en-US" sz="1400" b="1">
              <a:ea typeface="+mn-lt"/>
              <a:cs typeface="+mn-lt"/>
            </a:endParaRPr>
          </a:p>
          <a:p>
            <a:pPr marL="0" indent="0">
              <a:lnSpc>
                <a:spcPct val="100000"/>
              </a:lnSpc>
              <a:buNone/>
            </a:pPr>
            <a:r>
              <a:rPr lang="en-US" sz="1400" b="1">
                <a:ea typeface="+mn-lt"/>
                <a:cs typeface="+mn-lt"/>
                <a:hlinkClick r:id="rId6"/>
              </a:rPr>
              <a:t>https://www.samhsa.gov/</a:t>
            </a:r>
            <a:r>
              <a:rPr lang="en-US" sz="1400" b="1">
                <a:ea typeface="+mn-lt"/>
                <a:cs typeface="+mn-lt"/>
              </a:rPr>
              <a:t> (Substance and Mental Health Services Administration)</a:t>
            </a:r>
          </a:p>
          <a:p>
            <a:pPr marL="0" indent="0">
              <a:lnSpc>
                <a:spcPct val="100000"/>
              </a:lnSpc>
              <a:buNone/>
            </a:pPr>
            <a:endParaRPr lang="en-US" sz="1400" b="1">
              <a:solidFill>
                <a:srgbClr val="000000"/>
              </a:solidFill>
              <a:latin typeface="Aptos" panose="020B0004020202020204"/>
              <a:ea typeface="+mn-lt"/>
              <a:cs typeface="Times New Roman"/>
            </a:endParaRPr>
          </a:p>
          <a:p>
            <a:pPr marL="0" indent="0">
              <a:lnSpc>
                <a:spcPct val="100000"/>
              </a:lnSpc>
              <a:spcBef>
                <a:spcPts val="0"/>
              </a:spcBef>
              <a:buNone/>
            </a:pPr>
            <a:r>
              <a:rPr lang="en-US" sz="1400" b="1">
                <a:solidFill>
                  <a:srgbClr val="262626"/>
                </a:solidFill>
                <a:latin typeface="Times New Roman"/>
                <a:ea typeface="+mn-lt"/>
                <a:cs typeface="Times New Roman"/>
              </a:rPr>
              <a:t>SAMHSA Releases Annual National Survey on Drug Use and Health Substance Abuse and Mental Health Services Administration. (2025, July 28). </a:t>
            </a:r>
            <a:r>
              <a:rPr lang="en-US" sz="1400" b="1" i="1">
                <a:solidFill>
                  <a:srgbClr val="262626"/>
                </a:solidFill>
                <a:latin typeface="Times New Roman"/>
                <a:ea typeface="+mn-lt"/>
                <a:cs typeface="Times New Roman"/>
              </a:rPr>
              <a:t>SAMHSA releases annual National Survey on Drug Use and Health</a:t>
            </a:r>
            <a:r>
              <a:rPr lang="en-US" sz="1400" b="1">
                <a:solidFill>
                  <a:srgbClr val="262626"/>
                </a:solidFill>
                <a:latin typeface="Times New Roman"/>
                <a:ea typeface="+mn-lt"/>
                <a:cs typeface="Times New Roman"/>
              </a:rPr>
              <a:t>. </a:t>
            </a:r>
            <a:r>
              <a:rPr lang="en-US" sz="1400" b="1">
                <a:latin typeface="Times New Roman"/>
                <a:ea typeface="+mn-lt"/>
                <a:cs typeface="Times New Roman"/>
                <a:hlinkClick r:id="rId7"/>
              </a:rPr>
              <a:t>https://www.samhsa.gov/newsroom/press-announcements/20250728/samhsa-releases-annual-national-survey-on-drug-use-and-health</a:t>
            </a:r>
            <a:endParaRPr lang="en-US" sz="1400">
              <a:latin typeface="Times New Roman"/>
              <a:ea typeface="+mn-lt"/>
              <a:cs typeface="Times New Roman"/>
              <a:hlinkClick r:id="" action="ppaction://noaction"/>
            </a:endParaRPr>
          </a:p>
          <a:p>
            <a:pPr marL="0" indent="0">
              <a:lnSpc>
                <a:spcPct val="100000"/>
              </a:lnSpc>
              <a:spcBef>
                <a:spcPts val="0"/>
              </a:spcBef>
              <a:buNone/>
            </a:pPr>
            <a:endParaRPr lang="en-US" sz="1400">
              <a:latin typeface="Times New Roman"/>
              <a:ea typeface="+mn-lt"/>
              <a:cs typeface="Times New Roman"/>
            </a:endParaRPr>
          </a:p>
          <a:p>
            <a:pPr marL="0" indent="0">
              <a:lnSpc>
                <a:spcPct val="100000"/>
              </a:lnSpc>
              <a:spcBef>
                <a:spcPts val="0"/>
              </a:spcBef>
              <a:buNone/>
            </a:pPr>
            <a:endParaRPr lang="en-US" sz="1400">
              <a:latin typeface="Times New Roman"/>
              <a:ea typeface="+mn-lt"/>
              <a:cs typeface="Times New Roman"/>
            </a:endParaRPr>
          </a:p>
          <a:p>
            <a:pPr marL="0" indent="0">
              <a:lnSpc>
                <a:spcPct val="100000"/>
              </a:lnSpc>
              <a:spcBef>
                <a:spcPts val="0"/>
              </a:spcBef>
              <a:buNone/>
            </a:pPr>
            <a:endParaRPr lang="en-US" sz="1400">
              <a:latin typeface="Times New Roman"/>
              <a:ea typeface="+mn-lt"/>
              <a:cs typeface="Times New Roman"/>
            </a:endParaRPr>
          </a:p>
          <a:p>
            <a:pPr marL="0" indent="0">
              <a:lnSpc>
                <a:spcPct val="100000"/>
              </a:lnSpc>
              <a:spcBef>
                <a:spcPts val="0"/>
              </a:spcBef>
              <a:buNone/>
            </a:pPr>
            <a:r>
              <a:rPr lang="en-US" sz="1400" b="1">
                <a:solidFill>
                  <a:srgbClr val="262626"/>
                </a:solidFill>
                <a:latin typeface="Times New Roman"/>
                <a:ea typeface="+mn-lt"/>
                <a:cs typeface="Times New Roman"/>
              </a:rPr>
              <a:t>SUDORS Dashboard: Fatal Drug Overdose Data Centers for Disease Control and Prevention. (2026). </a:t>
            </a:r>
            <a:r>
              <a:rPr lang="en-US" sz="1400" b="1" i="1">
                <a:solidFill>
                  <a:srgbClr val="262626"/>
                </a:solidFill>
                <a:latin typeface="Times New Roman"/>
                <a:ea typeface="+mn-lt"/>
                <a:cs typeface="Times New Roman"/>
              </a:rPr>
              <a:t>SUDORS dashboard: Fatal drug overdose data</a:t>
            </a:r>
            <a:r>
              <a:rPr lang="en-US" sz="1400" b="1">
                <a:solidFill>
                  <a:srgbClr val="262626"/>
                </a:solidFill>
                <a:latin typeface="Times New Roman"/>
                <a:ea typeface="+mn-lt"/>
                <a:cs typeface="Times New Roman"/>
              </a:rPr>
              <a:t>. </a:t>
            </a:r>
            <a:r>
              <a:rPr lang="en-US" sz="1400" b="1">
                <a:latin typeface="Times New Roman"/>
                <a:ea typeface="+mn-lt"/>
                <a:cs typeface="Times New Roman"/>
                <a:hlinkClick r:id="rId8"/>
              </a:rPr>
              <a:t>https://www.cdc.gov/overdose-prevention/data-research/facts-stats/sudors-dashboard-fatal-overdose-data.html</a:t>
            </a:r>
            <a:endParaRPr lang="en-US" sz="1400"/>
          </a:p>
          <a:p>
            <a:endParaRPr lang="en-US" sz="1200"/>
          </a:p>
          <a:p>
            <a:endParaRPr lang="en-US" sz="1200"/>
          </a:p>
          <a:p>
            <a:endParaRPr lang="en-US"/>
          </a:p>
          <a:p>
            <a:endParaRPr lang="en-US"/>
          </a:p>
        </p:txBody>
      </p:sp>
    </p:spTree>
    <p:extLst>
      <p:ext uri="{BB962C8B-B14F-4D97-AF65-F5344CB8AC3E}">
        <p14:creationId xmlns:p14="http://schemas.microsoft.com/office/powerpoint/2010/main" val="3789752467"/>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4D02-4680-BD1C-7A98-18EB694D5723}"/>
              </a:ext>
            </a:extLst>
          </p:cNvPr>
          <p:cNvSpPr>
            <a:spLocks noGrp="1"/>
          </p:cNvSpPr>
          <p:nvPr>
            <p:ph type="title"/>
          </p:nvPr>
        </p:nvSpPr>
        <p:spPr>
          <a:xfrm>
            <a:off x="1965960" y="365125"/>
            <a:ext cx="9387840" cy="350203"/>
          </a:xfrm>
        </p:spPr>
        <p:txBody>
          <a:bodyPr>
            <a:normAutofit fontScale="90000"/>
          </a:bodyPr>
          <a:lstStyle/>
          <a:p>
            <a:r>
              <a:rPr lang="en-US"/>
              <a:t>    What to Look For: Age Groups</a:t>
            </a:r>
          </a:p>
        </p:txBody>
      </p:sp>
      <p:sp>
        <p:nvSpPr>
          <p:cNvPr id="6" name="TextBox 5">
            <a:extLst>
              <a:ext uri="{FF2B5EF4-FFF2-40B4-BE49-F238E27FC236}">
                <a16:creationId xmlns:a16="http://schemas.microsoft.com/office/drawing/2014/main" id="{E034FB87-6861-F63A-5038-89FB218573EE}"/>
              </a:ext>
            </a:extLst>
          </p:cNvPr>
          <p:cNvSpPr txBox="1"/>
          <p:nvPr/>
        </p:nvSpPr>
        <p:spPr>
          <a:xfrm>
            <a:off x="562951" y="1063897"/>
            <a:ext cx="10790777" cy="46203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ea typeface="+mn-lt"/>
                <a:cs typeface="+mn-lt"/>
              </a:rPr>
              <a:t>Early Adolescence (Ages 12–14) Increased</a:t>
            </a:r>
            <a:r>
              <a:rPr lang="en-US">
                <a:ea typeface="+mn-lt"/>
                <a:cs typeface="+mn-lt"/>
              </a:rPr>
              <a:t> curiosity and risk-taking due to brain development (immature prefrontal cortex); warning signs include sudden behavioral changes, declining grades, secrecy, and early experimentation with alcohol or vaping</a:t>
            </a:r>
            <a:endParaRPr lang="en-US" b="1">
              <a:ea typeface="+mn-lt"/>
              <a:cs typeface="+mn-lt"/>
            </a:endParaRPr>
          </a:p>
          <a:p>
            <a:pPr>
              <a:lnSpc>
                <a:spcPct val="150000"/>
              </a:lnSpc>
              <a:buFont typeface="Symbol"/>
              <a:buChar char="•"/>
            </a:pPr>
            <a:endParaRPr lang="en-US">
              <a:ea typeface="+mn-lt"/>
              <a:cs typeface="+mn-lt"/>
            </a:endParaRPr>
          </a:p>
          <a:p>
            <a:pPr>
              <a:lnSpc>
                <a:spcPct val="150000"/>
              </a:lnSpc>
            </a:pPr>
            <a:r>
              <a:rPr lang="en-US" b="1">
                <a:ea typeface="+mn-lt"/>
                <a:cs typeface="+mn-lt"/>
              </a:rPr>
              <a:t>Middle Adolescence (Ages 15–17) Greater</a:t>
            </a:r>
            <a:r>
              <a:rPr lang="en-US">
                <a:ea typeface="+mn-lt"/>
                <a:cs typeface="+mn-lt"/>
              </a:rPr>
              <a:t> peer influence and desire for independence increase substance use risk; warning signs include mood swings, social withdrawal, or new friend groups, skipping school, and changes in sleep or appearance, with use often progressing from experimentation to regular patterns </a:t>
            </a:r>
          </a:p>
          <a:p>
            <a:pPr>
              <a:lnSpc>
                <a:spcPct val="150000"/>
              </a:lnSpc>
              <a:buFont typeface="Arial"/>
              <a:buChar char="•"/>
            </a:pPr>
            <a:endParaRPr lang="en-US">
              <a:ea typeface="+mn-lt"/>
              <a:cs typeface="+mn-lt"/>
            </a:endParaRPr>
          </a:p>
          <a:p>
            <a:pPr>
              <a:lnSpc>
                <a:spcPct val="150000"/>
              </a:lnSpc>
            </a:pPr>
            <a:r>
              <a:rPr lang="en-US" b="1">
                <a:ea typeface="+mn-lt"/>
                <a:cs typeface="+mn-lt"/>
              </a:rPr>
              <a:t>Late Adolescence (Ages 18–19)</a:t>
            </a:r>
            <a:r>
              <a:rPr lang="en-US">
                <a:ea typeface="+mn-lt"/>
                <a:cs typeface="+mn-lt"/>
              </a:rPr>
              <a:t> Increased access to substances (driving, work, college) raises use; warning signs include risky behaviors (e.g., driving under the influence), academic/job problems, financial issues, and continued use despite consequences—potentially indicating a substance use disorder </a:t>
            </a:r>
          </a:p>
        </p:txBody>
      </p:sp>
      <p:sp>
        <p:nvSpPr>
          <p:cNvPr id="3" name="Footer Placeholder 2">
            <a:extLst>
              <a:ext uri="{FF2B5EF4-FFF2-40B4-BE49-F238E27FC236}">
                <a16:creationId xmlns:a16="http://schemas.microsoft.com/office/drawing/2014/main" id="{A7DC349C-F9BF-EFC2-4DBC-89A2A833F067}"/>
              </a:ext>
            </a:extLst>
          </p:cNvPr>
          <p:cNvSpPr>
            <a:spLocks noGrp="1"/>
          </p:cNvSpPr>
          <p:nvPr>
            <p:ph type="ftr" sz="quarter" idx="11"/>
          </p:nvPr>
        </p:nvSpPr>
        <p:spPr/>
        <p:txBody>
          <a:bodyPr/>
          <a:lstStyle/>
          <a:p>
            <a:r>
              <a:rPr lang="en-US">
                <a:solidFill>
                  <a:srgbClr val="767676"/>
                </a:solidFill>
                <a:latin typeface="Aptos"/>
                <a:cs typeface="Arial"/>
              </a:rPr>
              <a:t>(SAMHSA, 2025)</a:t>
            </a:r>
          </a:p>
        </p:txBody>
      </p:sp>
      <p:pic>
        <p:nvPicPr>
          <p:cNvPr id="4" name="p5 slide 2 ElevenLabs_2026-04-24T19_16_57_Rachel - Social Media Narrator_pvc_sp93_s70_sb85_se3_b_m2">
            <a:hlinkClick r:id="" action="ppaction://media"/>
            <a:extLst>
              <a:ext uri="{FF2B5EF4-FFF2-40B4-BE49-F238E27FC236}">
                <a16:creationId xmlns:a16="http://schemas.microsoft.com/office/drawing/2014/main" id="{8CC62B2F-2013-6ED7-69DD-906FD2F21C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4721438"/>
      </p:ext>
    </p:extLst>
  </p:cSld>
  <p:clrMapOvr>
    <a:masterClrMapping/>
  </p:clrMapOvr>
  <p:transition advClick="0" advTm="3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5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CDBF-CAEC-F3D2-8231-0582A12E60EE}"/>
              </a:ext>
            </a:extLst>
          </p:cNvPr>
          <p:cNvSpPr>
            <a:spLocks noGrp="1"/>
          </p:cNvSpPr>
          <p:nvPr>
            <p:ph type="title"/>
          </p:nvPr>
        </p:nvSpPr>
        <p:spPr>
          <a:xfrm>
            <a:off x="1793240" y="283845"/>
            <a:ext cx="7508240" cy="472123"/>
          </a:xfrm>
        </p:spPr>
        <p:txBody>
          <a:bodyPr>
            <a:normAutofit fontScale="90000"/>
          </a:bodyPr>
          <a:lstStyle/>
          <a:p>
            <a:r>
              <a:rPr lang="en-US" sz="4000"/>
              <a:t>   </a:t>
            </a:r>
            <a:r>
              <a:rPr lang="en-US" sz="4000" b="1"/>
              <a:t>  What to Look For: Risk Factors</a:t>
            </a:r>
            <a:r>
              <a:rPr lang="en-US" b="1"/>
              <a:t> </a:t>
            </a:r>
          </a:p>
        </p:txBody>
      </p:sp>
      <p:sp>
        <p:nvSpPr>
          <p:cNvPr id="3" name="Content Placeholder 2">
            <a:extLst>
              <a:ext uri="{FF2B5EF4-FFF2-40B4-BE49-F238E27FC236}">
                <a16:creationId xmlns:a16="http://schemas.microsoft.com/office/drawing/2014/main" id="{AB19AAD2-9C04-0710-DB35-E2B69590BC1B}"/>
              </a:ext>
            </a:extLst>
          </p:cNvPr>
          <p:cNvSpPr>
            <a:spLocks noGrp="1"/>
          </p:cNvSpPr>
          <p:nvPr>
            <p:ph idx="1"/>
          </p:nvPr>
        </p:nvSpPr>
        <p:spPr>
          <a:xfrm>
            <a:off x="513080" y="941705"/>
            <a:ext cx="11318240" cy="5235258"/>
          </a:xfrm>
        </p:spPr>
        <p:txBody>
          <a:bodyPr vert="horz" lIns="91440" tIns="45720" rIns="91440" bIns="45720" rtlCol="0" anchor="t">
            <a:noAutofit/>
          </a:bodyPr>
          <a:lstStyle/>
          <a:p>
            <a:pPr>
              <a:lnSpc>
                <a:spcPct val="150000"/>
              </a:lnSpc>
              <a:buFont typeface="Arial"/>
              <a:buChar char="•"/>
            </a:pPr>
            <a:r>
              <a:rPr lang="en-US" sz="1600" b="1">
                <a:ea typeface="+mn-lt"/>
                <a:cs typeface="+mn-lt"/>
              </a:rPr>
              <a:t>Ages 12–14 (Early Adolescence): ~10–15% report trying alcohol or vaping; early use increases addiction risk up to 4× → risk factors include curiosity, family substance use, and low supervision)</a:t>
            </a:r>
          </a:p>
          <a:p>
            <a:pPr>
              <a:lnSpc>
                <a:spcPct val="150000"/>
              </a:lnSpc>
              <a:buFont typeface="Arial"/>
              <a:buChar char="•"/>
            </a:pPr>
            <a:endParaRPr lang="en-US" sz="1600" b="1">
              <a:ea typeface="+mn-lt"/>
              <a:cs typeface="+mn-lt"/>
            </a:endParaRPr>
          </a:p>
          <a:p>
            <a:pPr>
              <a:lnSpc>
                <a:spcPct val="150000"/>
              </a:lnSpc>
              <a:buFont typeface="Arial"/>
              <a:buChar char="•"/>
            </a:pPr>
            <a:r>
              <a:rPr lang="en-US" sz="1600" b="1">
                <a:ea typeface="+mn-lt"/>
                <a:cs typeface="+mn-lt"/>
              </a:rPr>
              <a:t>Ages 15–17 (Middle Adolescence): ~30% report alcohol use and ~20% marijuana use; peer influence is the strongest predictor → risk factors include peer pressure, stress, and emerging mental heal</a:t>
            </a:r>
          </a:p>
          <a:p>
            <a:pPr>
              <a:lnSpc>
                <a:spcPct val="150000"/>
              </a:lnSpc>
              <a:buFont typeface="Arial"/>
              <a:buChar char="•"/>
            </a:pPr>
            <a:endParaRPr lang="en-US" sz="1600" b="1">
              <a:ea typeface="+mn-lt"/>
              <a:cs typeface="+mn-lt"/>
            </a:endParaRPr>
          </a:p>
          <a:p>
            <a:pPr>
              <a:lnSpc>
                <a:spcPct val="150000"/>
              </a:lnSpc>
              <a:buFont typeface="Arial"/>
              <a:buChar char="•"/>
            </a:pPr>
            <a:r>
              <a:rPr lang="en-US" sz="1600" b="1">
                <a:ea typeface="+mn-lt"/>
                <a:cs typeface="+mn-lt"/>
              </a:rPr>
              <a:t>Ages 18–19 (Late Adolescence): ~50% report alcohol use and ~35% marijuana use; increased independence raises frequency → risk factors include access, work/college stress, and reduced parental monitoring </a:t>
            </a:r>
          </a:p>
          <a:p>
            <a:pPr>
              <a:lnSpc>
                <a:spcPct val="150000"/>
              </a:lnSpc>
              <a:buFont typeface="Arial"/>
              <a:buChar char="•"/>
            </a:pPr>
            <a:endParaRPr lang="en-US" sz="1600" b="1">
              <a:ea typeface="+mn-lt"/>
              <a:cs typeface="+mn-lt"/>
            </a:endParaRPr>
          </a:p>
          <a:p>
            <a:pPr>
              <a:lnSpc>
                <a:spcPct val="150000"/>
              </a:lnSpc>
              <a:buFont typeface="Arial"/>
              <a:buChar char="•"/>
            </a:pPr>
            <a:r>
              <a:rPr lang="en-US" sz="1600" b="1">
                <a:ea typeface="+mn-lt"/>
                <a:cs typeface="+mn-lt"/>
              </a:rPr>
              <a:t>All Teen Ages (Key Risk Factors): teens with depression are 2× more likely to misuse substances; ~60% of teens with substance misuse also have mental health conditions. risks include trauma, family history, and social isolation</a:t>
            </a:r>
          </a:p>
          <a:p>
            <a:pPr marL="0" indent="0">
              <a:lnSpc>
                <a:spcPct val="150000"/>
              </a:lnSpc>
              <a:buNone/>
            </a:pPr>
            <a:endParaRPr lang="en-US"/>
          </a:p>
        </p:txBody>
      </p:sp>
      <p:sp>
        <p:nvSpPr>
          <p:cNvPr id="4" name="Footer Placeholder 3">
            <a:extLst>
              <a:ext uri="{FF2B5EF4-FFF2-40B4-BE49-F238E27FC236}">
                <a16:creationId xmlns:a16="http://schemas.microsoft.com/office/drawing/2014/main" id="{52421935-B48A-74F0-66B7-93671935D5EF}"/>
              </a:ext>
            </a:extLst>
          </p:cNvPr>
          <p:cNvSpPr>
            <a:spLocks noGrp="1"/>
          </p:cNvSpPr>
          <p:nvPr>
            <p:ph type="ftr" sz="quarter" idx="11"/>
          </p:nvPr>
        </p:nvSpPr>
        <p:spPr/>
        <p:txBody>
          <a:bodyPr/>
          <a:lstStyle/>
          <a:p>
            <a:r>
              <a:rPr lang="en-US">
                <a:solidFill>
                  <a:srgbClr val="767676"/>
                </a:solidFill>
                <a:latin typeface="Aptos"/>
                <a:cs typeface="Arial"/>
              </a:rPr>
              <a:t>(SAMHSA, 2025)</a:t>
            </a:r>
          </a:p>
        </p:txBody>
      </p:sp>
      <p:pic>
        <p:nvPicPr>
          <p:cNvPr id="6" name="p5 redo slide 3 ElevenLabs_2026-04-24T19_51_37_Rachel - Social Media Narrator_pvc_sp93_s70_sb85_se3_b_m2">
            <a:hlinkClick r:id="" action="ppaction://media"/>
            <a:extLst>
              <a:ext uri="{FF2B5EF4-FFF2-40B4-BE49-F238E27FC236}">
                <a16:creationId xmlns:a16="http://schemas.microsoft.com/office/drawing/2014/main" id="{E10E2DB6-E443-D0E7-D573-71476FE9C49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60233976"/>
      </p:ext>
    </p:extLst>
  </p:cSld>
  <p:clrMapOvr>
    <a:masterClrMapping/>
  </p:clrMapOvr>
  <p:transition advClick="0"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46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911E-CCFB-75C4-9177-D0E2D2DC5F32}"/>
              </a:ext>
            </a:extLst>
          </p:cNvPr>
          <p:cNvSpPr>
            <a:spLocks noGrp="1"/>
          </p:cNvSpPr>
          <p:nvPr>
            <p:ph type="title"/>
          </p:nvPr>
        </p:nvSpPr>
        <p:spPr>
          <a:xfrm>
            <a:off x="838200" y="233045"/>
            <a:ext cx="10505440" cy="746443"/>
          </a:xfrm>
        </p:spPr>
        <p:txBody>
          <a:bodyPr>
            <a:normAutofit/>
          </a:bodyPr>
          <a:lstStyle/>
          <a:p>
            <a:r>
              <a:rPr lang="en-US"/>
              <a:t>   </a:t>
            </a:r>
            <a:r>
              <a:rPr lang="en-US" sz="4000"/>
              <a:t>   </a:t>
            </a:r>
            <a:r>
              <a:rPr lang="en-US" sz="4000" b="1"/>
              <a:t> Manipulative/ Destr</a:t>
            </a:r>
            <a:r>
              <a:rPr lang="en-US" sz="4000" b="1">
                <a:solidFill>
                  <a:srgbClr val="000000"/>
                </a:solidFill>
                <a:latin typeface="Aptos Display"/>
              </a:rPr>
              <a:t>uctive Behavior</a:t>
            </a:r>
            <a:endParaRPr lang="en-US" sz="4000" b="1"/>
          </a:p>
        </p:txBody>
      </p:sp>
      <p:sp>
        <p:nvSpPr>
          <p:cNvPr id="3" name="Content Placeholder 2">
            <a:extLst>
              <a:ext uri="{FF2B5EF4-FFF2-40B4-BE49-F238E27FC236}">
                <a16:creationId xmlns:a16="http://schemas.microsoft.com/office/drawing/2014/main" id="{BD0A6A6F-0736-8DAE-7E62-350A94FB7770}"/>
              </a:ext>
            </a:extLst>
          </p:cNvPr>
          <p:cNvSpPr>
            <a:spLocks noGrp="1"/>
          </p:cNvSpPr>
          <p:nvPr>
            <p:ph idx="1"/>
          </p:nvPr>
        </p:nvSpPr>
        <p:spPr>
          <a:xfrm>
            <a:off x="492760" y="1439545"/>
            <a:ext cx="10861040" cy="4737418"/>
          </a:xfrm>
        </p:spPr>
        <p:txBody>
          <a:bodyPr vert="horz" lIns="91440" tIns="45720" rIns="91440" bIns="45720" rtlCol="0" anchor="t">
            <a:noAutofit/>
          </a:bodyPr>
          <a:lstStyle/>
          <a:p>
            <a:pPr>
              <a:lnSpc>
                <a:spcPct val="100000"/>
              </a:lnSpc>
              <a:buFont typeface="Arial"/>
              <a:buChar char="•"/>
            </a:pPr>
            <a:r>
              <a:rPr lang="en-US" sz="2000" b="1">
                <a:ea typeface="+mn-lt"/>
                <a:cs typeface="+mn-lt"/>
              </a:rPr>
              <a:t>Deception &amp; Manipulation: Lying, hiding substances, or manipulating others to get money or access</a:t>
            </a:r>
            <a:endParaRPr lang="en-US" sz="2000"/>
          </a:p>
          <a:p>
            <a:pPr indent="0">
              <a:lnSpc>
                <a:spcPct val="100000"/>
              </a:lnSpc>
              <a:buNone/>
            </a:pPr>
            <a:endParaRPr lang="en-US" sz="2000" b="1">
              <a:ea typeface="+mn-lt"/>
              <a:cs typeface="+mn-lt"/>
            </a:endParaRPr>
          </a:p>
          <a:p>
            <a:pPr>
              <a:lnSpc>
                <a:spcPct val="100000"/>
              </a:lnSpc>
              <a:buFont typeface="Arial"/>
              <a:buChar char="•"/>
            </a:pPr>
            <a:r>
              <a:rPr lang="en-US" sz="2000" b="1">
                <a:ea typeface="+mn-lt"/>
                <a:cs typeface="+mn-lt"/>
              </a:rPr>
              <a:t>Theft &amp; Rule-Breaking: Stealing, breaking rules, or engaging in illegal behavior to support substance use</a:t>
            </a:r>
          </a:p>
          <a:p>
            <a:pPr indent="0">
              <a:lnSpc>
                <a:spcPct val="100000"/>
              </a:lnSpc>
              <a:buNone/>
            </a:pPr>
            <a:endParaRPr lang="en-US" sz="2000" b="1">
              <a:ea typeface="+mn-lt"/>
              <a:cs typeface="+mn-lt"/>
            </a:endParaRPr>
          </a:p>
          <a:p>
            <a:pPr>
              <a:lnSpc>
                <a:spcPct val="100000"/>
              </a:lnSpc>
              <a:buFont typeface="Arial"/>
              <a:buChar char="•"/>
            </a:pPr>
            <a:r>
              <a:rPr lang="en-US" sz="2000" b="1">
                <a:ea typeface="+mn-lt"/>
                <a:cs typeface="+mn-lt"/>
              </a:rPr>
              <a:t>Aggression &amp; Destruction: Increased anger, fights, or damaging property linked to substance use</a:t>
            </a:r>
          </a:p>
          <a:p>
            <a:pPr indent="0">
              <a:lnSpc>
                <a:spcPct val="100000"/>
              </a:lnSpc>
              <a:buNone/>
            </a:pPr>
            <a:endParaRPr lang="en-US" sz="2000" b="1">
              <a:ea typeface="+mn-lt"/>
              <a:cs typeface="+mn-lt"/>
            </a:endParaRPr>
          </a:p>
          <a:p>
            <a:pPr>
              <a:lnSpc>
                <a:spcPct val="100000"/>
              </a:lnSpc>
              <a:buFont typeface="Arial"/>
              <a:buChar char="•"/>
            </a:pPr>
            <a:r>
              <a:rPr lang="en-US" sz="2000" b="1">
                <a:ea typeface="+mn-lt"/>
                <a:cs typeface="+mn-lt"/>
              </a:rPr>
              <a:t>Neglect of Responsibilities: Ignoring school, work, or family duties and prioritizing substance use</a:t>
            </a:r>
          </a:p>
          <a:p>
            <a:pPr marL="0" indent="0">
              <a:buNone/>
            </a:pPr>
            <a:endParaRPr lang="en-US">
              <a:ea typeface="+mn-lt"/>
              <a:cs typeface="+mn-lt"/>
            </a:endParaRPr>
          </a:p>
          <a:p>
            <a:endParaRPr lang="en-US"/>
          </a:p>
        </p:txBody>
      </p:sp>
      <p:sp>
        <p:nvSpPr>
          <p:cNvPr id="4" name="Footer Placeholder 3">
            <a:extLst>
              <a:ext uri="{FF2B5EF4-FFF2-40B4-BE49-F238E27FC236}">
                <a16:creationId xmlns:a16="http://schemas.microsoft.com/office/drawing/2014/main" id="{14C6A619-41BE-DF2A-8FB7-1552F1035BB6}"/>
              </a:ext>
            </a:extLst>
          </p:cNvPr>
          <p:cNvSpPr>
            <a:spLocks noGrp="1"/>
          </p:cNvSpPr>
          <p:nvPr>
            <p:ph type="ftr" sz="quarter" idx="11"/>
          </p:nvPr>
        </p:nvSpPr>
        <p:spPr/>
        <p:txBody>
          <a:bodyPr/>
          <a:lstStyle/>
          <a:p>
            <a:r>
              <a:rPr lang="en-US">
                <a:solidFill>
                  <a:srgbClr val="767676"/>
                </a:solidFill>
                <a:latin typeface="Aptos"/>
                <a:cs typeface="Arial"/>
              </a:rPr>
              <a:t>(SAMHSA, 2025)</a:t>
            </a:r>
          </a:p>
        </p:txBody>
      </p:sp>
      <p:pic>
        <p:nvPicPr>
          <p:cNvPr id="5" name="p5 slide 4 ElevenLabs_2026-04-24T19_18_06_Rachel - Social Media Narrator_pvc_sp93_s70_sb85_se3_b_m2">
            <a:hlinkClick r:id="" action="ppaction://media"/>
            <a:extLst>
              <a:ext uri="{FF2B5EF4-FFF2-40B4-BE49-F238E27FC236}">
                <a16:creationId xmlns:a16="http://schemas.microsoft.com/office/drawing/2014/main" id="{1FCA4AF4-3F23-80F4-94AF-4E9ABC1C71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573755215"/>
      </p:ext>
    </p:extLst>
  </p:cSld>
  <p:clrMapOvr>
    <a:masterClrMapping/>
  </p:clrMapOvr>
  <p:transition advClick="0" advTm="2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EB33A-C5B8-B43C-C668-4A29D500C72F}"/>
              </a:ext>
            </a:extLst>
          </p:cNvPr>
          <p:cNvSpPr>
            <a:spLocks noGrp="1"/>
          </p:cNvSpPr>
          <p:nvPr>
            <p:ph type="title"/>
          </p:nvPr>
        </p:nvSpPr>
        <p:spPr>
          <a:xfrm>
            <a:off x="919480" y="100965"/>
            <a:ext cx="10434320" cy="492443"/>
          </a:xfrm>
        </p:spPr>
        <p:txBody>
          <a:bodyPr>
            <a:normAutofit fontScale="90000"/>
          </a:bodyPr>
          <a:lstStyle/>
          <a:p>
            <a:r>
              <a:rPr lang="en-US"/>
              <a:t>                     </a:t>
            </a:r>
            <a:r>
              <a:rPr lang="en-US" sz="4900"/>
              <a:t>   </a:t>
            </a:r>
            <a:r>
              <a:rPr lang="en-US" sz="4000" b="1"/>
              <a:t> Methamphetamine</a:t>
            </a:r>
          </a:p>
        </p:txBody>
      </p:sp>
      <p:sp>
        <p:nvSpPr>
          <p:cNvPr id="3" name="Content Placeholder 2">
            <a:extLst>
              <a:ext uri="{FF2B5EF4-FFF2-40B4-BE49-F238E27FC236}">
                <a16:creationId xmlns:a16="http://schemas.microsoft.com/office/drawing/2014/main" id="{8A1A0893-876C-6F95-F213-7271738106F9}"/>
              </a:ext>
            </a:extLst>
          </p:cNvPr>
          <p:cNvSpPr>
            <a:spLocks noGrp="1"/>
          </p:cNvSpPr>
          <p:nvPr>
            <p:ph idx="1"/>
          </p:nvPr>
        </p:nvSpPr>
        <p:spPr>
          <a:xfrm>
            <a:off x="350520" y="779145"/>
            <a:ext cx="11419840" cy="5590858"/>
          </a:xfrm>
        </p:spPr>
        <p:txBody>
          <a:bodyPr vert="horz" lIns="91440" tIns="45720" rIns="91440" bIns="45720" rtlCol="0" anchor="t">
            <a:noAutofit/>
          </a:bodyPr>
          <a:lstStyle/>
          <a:p>
            <a:pPr>
              <a:lnSpc>
                <a:spcPct val="150000"/>
              </a:lnSpc>
            </a:pPr>
            <a:r>
              <a:rPr lang="en-US" sz="1800" b="1">
                <a:ea typeface="+mn-lt"/>
                <a:cs typeface="+mn-lt"/>
              </a:rPr>
              <a:t>Highly Addictive Stimulant: Methamphetamine (“meth”) rapidly increases dopamine, making it highly addictive even after limited use </a:t>
            </a:r>
          </a:p>
          <a:p>
            <a:pPr>
              <a:lnSpc>
                <a:spcPct val="150000"/>
              </a:lnSpc>
            </a:pPr>
            <a:endParaRPr lang="en-US" sz="1800" b="1">
              <a:ea typeface="+mn-lt"/>
              <a:cs typeface="+mn-lt"/>
            </a:endParaRPr>
          </a:p>
          <a:p>
            <a:pPr>
              <a:lnSpc>
                <a:spcPct val="150000"/>
              </a:lnSpc>
            </a:pPr>
            <a:r>
              <a:rPr lang="en-US" sz="1800" b="1">
                <a:ea typeface="+mn-lt"/>
                <a:cs typeface="+mn-lt"/>
              </a:rPr>
              <a:t>Short-Term Effects: Intense energy, alertness, and reduced appetite, along with anxiety, paranoia, and increased heart rate/blood pressure </a:t>
            </a:r>
          </a:p>
          <a:p>
            <a:pPr>
              <a:lnSpc>
                <a:spcPct val="150000"/>
              </a:lnSpc>
            </a:pPr>
            <a:endParaRPr lang="en-US" sz="1800" b="1">
              <a:ea typeface="+mn-lt"/>
              <a:cs typeface="+mn-lt"/>
            </a:endParaRPr>
          </a:p>
          <a:p>
            <a:pPr>
              <a:lnSpc>
                <a:spcPct val="150000"/>
              </a:lnSpc>
            </a:pPr>
            <a:r>
              <a:rPr lang="en-US" sz="1800" b="1">
                <a:ea typeface="+mn-lt"/>
                <a:cs typeface="+mn-lt"/>
              </a:rPr>
              <a:t>Long-Term Health Risks: Severe dental damage (“meth mouth”), extreme weight loss, memory impairment, and long-term brain changes </a:t>
            </a:r>
          </a:p>
          <a:p>
            <a:pPr>
              <a:lnSpc>
                <a:spcPct val="150000"/>
              </a:lnSpc>
            </a:pPr>
            <a:endParaRPr lang="en-US" sz="1800" b="1">
              <a:ea typeface="+mn-lt"/>
              <a:cs typeface="+mn-lt"/>
            </a:endParaRPr>
          </a:p>
          <a:p>
            <a:pPr>
              <a:lnSpc>
                <a:spcPct val="150000"/>
              </a:lnSpc>
            </a:pPr>
            <a:r>
              <a:rPr lang="en-US" sz="1800" b="1">
                <a:ea typeface="+mn-lt"/>
                <a:cs typeface="+mn-lt"/>
              </a:rPr>
              <a:t>Paraphernalia &amp; Use: Often appears as white/clear crystals (“crystal meth”); commonly smoked in glass pipes, snorted as powder, injected with needles, or swallowed—pipes, small baggies, and syringes are key warning signs </a:t>
            </a:r>
          </a:p>
          <a:p>
            <a:endParaRPr lang="en-US" sz="1400" b="1">
              <a:ea typeface="+mn-lt"/>
              <a:cs typeface="+mn-lt"/>
            </a:endParaRPr>
          </a:p>
          <a:p>
            <a:endParaRPr lang="en-US" sz="1400" b="1"/>
          </a:p>
        </p:txBody>
      </p:sp>
      <p:sp>
        <p:nvSpPr>
          <p:cNvPr id="4" name="Footer Placeholder 3">
            <a:extLst>
              <a:ext uri="{FF2B5EF4-FFF2-40B4-BE49-F238E27FC236}">
                <a16:creationId xmlns:a16="http://schemas.microsoft.com/office/drawing/2014/main" id="{9E4E3DDE-A299-46DF-ABD2-D53CD55266CC}"/>
              </a:ext>
            </a:extLst>
          </p:cNvPr>
          <p:cNvSpPr>
            <a:spLocks noGrp="1"/>
          </p:cNvSpPr>
          <p:nvPr>
            <p:ph type="ftr" sz="quarter" idx="11"/>
          </p:nvPr>
        </p:nvSpPr>
        <p:spPr/>
        <p:txBody>
          <a:bodyPr/>
          <a:lstStyle/>
          <a:p>
            <a:r>
              <a:rPr lang="en-US">
                <a:solidFill>
                  <a:srgbClr val="767676"/>
                </a:solidFill>
                <a:latin typeface="Aptos"/>
                <a:cs typeface="Arial"/>
              </a:rPr>
              <a:t>(NAMI, 2024)</a:t>
            </a:r>
          </a:p>
        </p:txBody>
      </p:sp>
      <p:pic>
        <p:nvPicPr>
          <p:cNvPr id="5" name="p5 slide 5 ElevenLabs_2026-04-24T19_18_35_Rachel - Social Media Narrator_pvc_sp93_s70_sb85_se3_b_m2">
            <a:hlinkClick r:id="" action="ppaction://media"/>
            <a:extLst>
              <a:ext uri="{FF2B5EF4-FFF2-40B4-BE49-F238E27FC236}">
                <a16:creationId xmlns:a16="http://schemas.microsoft.com/office/drawing/2014/main" id="{FAA2C7F2-25DB-DE78-32F9-798BDF6AB2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771541466"/>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5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F9F3-E685-D8F1-6B96-E5C18B67B037}"/>
              </a:ext>
            </a:extLst>
          </p:cNvPr>
          <p:cNvSpPr>
            <a:spLocks noGrp="1"/>
          </p:cNvSpPr>
          <p:nvPr>
            <p:ph type="title"/>
          </p:nvPr>
        </p:nvSpPr>
        <p:spPr>
          <a:xfrm>
            <a:off x="1518920" y="182245"/>
            <a:ext cx="9845040" cy="695643"/>
          </a:xfrm>
        </p:spPr>
        <p:txBody>
          <a:bodyPr>
            <a:normAutofit fontScale="90000"/>
          </a:bodyPr>
          <a:lstStyle/>
          <a:p>
            <a:r>
              <a:rPr lang="en-US"/>
              <a:t>    </a:t>
            </a:r>
            <a:r>
              <a:rPr lang="en-US" b="1"/>
              <a:t>     Fentanyl &amp; Overdose Statics</a:t>
            </a:r>
          </a:p>
        </p:txBody>
      </p:sp>
      <p:sp>
        <p:nvSpPr>
          <p:cNvPr id="3" name="Content Placeholder 2">
            <a:extLst>
              <a:ext uri="{FF2B5EF4-FFF2-40B4-BE49-F238E27FC236}">
                <a16:creationId xmlns:a16="http://schemas.microsoft.com/office/drawing/2014/main" id="{035E2E6F-CA8D-5BAA-68E5-AE7E00963F19}"/>
              </a:ext>
            </a:extLst>
          </p:cNvPr>
          <p:cNvSpPr>
            <a:spLocks noGrp="1"/>
          </p:cNvSpPr>
          <p:nvPr>
            <p:ph idx="1"/>
          </p:nvPr>
        </p:nvSpPr>
        <p:spPr>
          <a:xfrm>
            <a:off x="584200" y="1002665"/>
            <a:ext cx="10769600" cy="5174298"/>
          </a:xfrm>
        </p:spPr>
        <p:txBody>
          <a:bodyPr vert="horz" lIns="91440" tIns="45720" rIns="91440" bIns="45720" rtlCol="0" anchor="t">
            <a:noAutofit/>
          </a:bodyPr>
          <a:lstStyle/>
          <a:p>
            <a:pPr>
              <a:lnSpc>
                <a:spcPct val="120000"/>
              </a:lnSpc>
            </a:pPr>
            <a:r>
              <a:rPr lang="en-US" sz="2000" b="1">
                <a:ea typeface="+mn-lt"/>
                <a:cs typeface="+mn-lt"/>
              </a:rPr>
              <a:t>Potent Synthetic Opioid: Fentanyl is 50–100× stronger than morphine, making even tiny amounts potentially fatal </a:t>
            </a:r>
          </a:p>
          <a:p>
            <a:pPr>
              <a:lnSpc>
                <a:spcPct val="120000"/>
              </a:lnSpc>
            </a:pPr>
            <a:endParaRPr lang="en-US" sz="2000" b="1">
              <a:ea typeface="+mn-lt"/>
              <a:cs typeface="+mn-lt"/>
            </a:endParaRPr>
          </a:p>
          <a:p>
            <a:pPr>
              <a:lnSpc>
                <a:spcPct val="120000"/>
              </a:lnSpc>
            </a:pPr>
            <a:r>
              <a:rPr lang="en-US" sz="2000" b="1">
                <a:ea typeface="+mn-lt"/>
                <a:cs typeface="+mn-lt"/>
              </a:rPr>
              <a:t>Overdose Risk: In 2023, over 70% of U.S. drug overdose deaths involved synthetic opioids like fentanyl </a:t>
            </a:r>
          </a:p>
          <a:p>
            <a:pPr>
              <a:lnSpc>
                <a:spcPct val="120000"/>
              </a:lnSpc>
            </a:pPr>
            <a:endParaRPr lang="en-US" sz="2000" b="1">
              <a:ea typeface="+mn-lt"/>
              <a:cs typeface="+mn-lt"/>
            </a:endParaRPr>
          </a:p>
          <a:p>
            <a:pPr>
              <a:lnSpc>
                <a:spcPct val="120000"/>
              </a:lnSpc>
            </a:pPr>
            <a:r>
              <a:rPr lang="en-US" sz="2000" b="1">
                <a:ea typeface="+mn-lt"/>
                <a:cs typeface="+mn-lt"/>
              </a:rPr>
              <a:t>Paraphernalia &amp; Use: Found as powder, pills, or mixed into other drugs; used by snorting, smoking, injecting, or unknowingly ingested—items like foil, pills, or syringes may indicate use </a:t>
            </a:r>
          </a:p>
          <a:p>
            <a:pPr>
              <a:lnSpc>
                <a:spcPct val="120000"/>
              </a:lnSpc>
            </a:pPr>
            <a:endParaRPr lang="en-US" sz="2000" b="1">
              <a:ea typeface="+mn-lt"/>
              <a:cs typeface="+mn-lt"/>
            </a:endParaRPr>
          </a:p>
          <a:p>
            <a:pPr>
              <a:lnSpc>
                <a:spcPct val="120000"/>
              </a:lnSpc>
            </a:pPr>
            <a:r>
              <a:rPr lang="en-US" sz="2000" b="1">
                <a:ea typeface="+mn-lt"/>
                <a:cs typeface="+mn-lt"/>
              </a:rPr>
              <a:t>Overdose Warning Signs: Slow or stopped breathing, unconsciousness, blue lips/skin, and pinpoint pupils—requires immediate treatment with naloxone </a:t>
            </a:r>
          </a:p>
          <a:p>
            <a:endParaRPr lang="en-US"/>
          </a:p>
        </p:txBody>
      </p:sp>
      <p:sp>
        <p:nvSpPr>
          <p:cNvPr id="4" name="Footer Placeholder 3">
            <a:extLst>
              <a:ext uri="{FF2B5EF4-FFF2-40B4-BE49-F238E27FC236}">
                <a16:creationId xmlns:a16="http://schemas.microsoft.com/office/drawing/2014/main" id="{C99E9BB4-209D-0B49-61F5-01B3D00C34C4}"/>
              </a:ext>
            </a:extLst>
          </p:cNvPr>
          <p:cNvSpPr>
            <a:spLocks noGrp="1"/>
          </p:cNvSpPr>
          <p:nvPr>
            <p:ph type="ftr" sz="quarter" idx="11"/>
          </p:nvPr>
        </p:nvSpPr>
        <p:spPr/>
        <p:txBody>
          <a:bodyPr/>
          <a:lstStyle/>
          <a:p>
            <a:r>
              <a:rPr lang="en-US">
                <a:solidFill>
                  <a:srgbClr val="767676"/>
                </a:solidFill>
                <a:latin typeface="Aptos"/>
                <a:cs typeface="Arial"/>
              </a:rPr>
              <a:t>(NAMI, 2024)</a:t>
            </a:r>
          </a:p>
        </p:txBody>
      </p:sp>
      <p:pic>
        <p:nvPicPr>
          <p:cNvPr id="5" name="p5 slide 6 ElevenLabs_2026-04-24T19_19_04_Rachel - Social Media Narrator_pvc_sp93_s70_sb85_se3_b_m2">
            <a:hlinkClick r:id="" action="ppaction://media"/>
            <a:extLst>
              <a:ext uri="{FF2B5EF4-FFF2-40B4-BE49-F238E27FC236}">
                <a16:creationId xmlns:a16="http://schemas.microsoft.com/office/drawing/2014/main" id="{E577CFD3-4B71-506F-287A-BE9C9B0081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77509791"/>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52983-C9F5-21EC-F29C-C13F20068FA8}"/>
              </a:ext>
            </a:extLst>
          </p:cNvPr>
          <p:cNvSpPr>
            <a:spLocks noGrp="1"/>
          </p:cNvSpPr>
          <p:nvPr>
            <p:ph idx="1"/>
          </p:nvPr>
        </p:nvSpPr>
        <p:spPr>
          <a:xfrm>
            <a:off x="894644" y="1232959"/>
            <a:ext cx="10684933" cy="4944004"/>
          </a:xfrm>
        </p:spPr>
        <p:txBody>
          <a:bodyPr vert="horz" lIns="91440" tIns="45720" rIns="91440" bIns="45720" rtlCol="0" anchor="t">
            <a:normAutofit/>
          </a:bodyPr>
          <a:lstStyle/>
          <a:p>
            <a:pPr>
              <a:lnSpc>
                <a:spcPct val="110000"/>
              </a:lnSpc>
            </a:pPr>
            <a:r>
              <a:rPr lang="en-US" sz="1800" b="1">
                <a:latin typeface="Aptos"/>
                <a:cs typeface="Times New Roman"/>
              </a:rPr>
              <a:t>2000–2009: Fentanyl begins appearing in the illicit drug supply, often mixed with heroin and cocaine, leading to a noticeable rise in unexpected overdoses.</a:t>
            </a:r>
            <a:endParaRPr lang="en-US" sz="1800"/>
          </a:p>
          <a:p>
            <a:pPr>
              <a:lnSpc>
                <a:spcPct val="110000"/>
              </a:lnSpc>
            </a:pPr>
            <a:endParaRPr lang="en-US" sz="1800" b="1">
              <a:latin typeface="Aptos"/>
              <a:cs typeface="Times New Roman"/>
            </a:endParaRPr>
          </a:p>
          <a:p>
            <a:pPr>
              <a:lnSpc>
                <a:spcPct val="110000"/>
              </a:lnSpc>
            </a:pPr>
            <a:r>
              <a:rPr lang="en-US" sz="1800" b="1">
                <a:latin typeface="Aptos"/>
                <a:cs typeface="Times New Roman"/>
              </a:rPr>
              <a:t>2010–2015: Rapid expansion of illegally manufactured fentanyl drives a sharp increase in opioid-related deaths across North America, identified as a growing epidemic by the Centers for Disease Control and Prevention. </a:t>
            </a:r>
          </a:p>
          <a:p>
            <a:pPr>
              <a:lnSpc>
                <a:spcPct val="110000"/>
              </a:lnSpc>
            </a:pPr>
            <a:endParaRPr lang="en-US" sz="1800" b="1">
              <a:latin typeface="Aptos"/>
              <a:cs typeface="Times New Roman"/>
            </a:endParaRPr>
          </a:p>
          <a:p>
            <a:pPr>
              <a:lnSpc>
                <a:spcPct val="110000"/>
              </a:lnSpc>
            </a:pPr>
            <a:r>
              <a:rPr lang="en-US" sz="1800" b="1">
                <a:latin typeface="Aptos"/>
                <a:cs typeface="Times New Roman"/>
              </a:rPr>
              <a:t>2016–2019: Fentanyl becomes the dominant driver of overdose deaths, increasingly found in counterfeit pills and non-opioid drugs, causing a widespread public health crisis. </a:t>
            </a:r>
          </a:p>
          <a:p>
            <a:pPr>
              <a:lnSpc>
                <a:spcPct val="110000"/>
              </a:lnSpc>
            </a:pPr>
            <a:endParaRPr lang="en-US" sz="1800" b="1">
              <a:latin typeface="Aptos"/>
              <a:cs typeface="Times New Roman"/>
            </a:endParaRPr>
          </a:p>
          <a:p>
            <a:pPr>
              <a:lnSpc>
                <a:spcPct val="110000"/>
              </a:lnSpc>
            </a:pPr>
            <a:r>
              <a:rPr lang="en-US" sz="1800" b="1">
                <a:latin typeface="Aptos"/>
                <a:cs typeface="Times New Roman"/>
              </a:rPr>
              <a:t>2020–2026: The crisis continues at record levels, intensified by the COVID-19 pandemic, with ongoing efforts in harm reduction, naloxone distribution, and law enforcement, while new fentanyl analogs continue to emerge.</a:t>
            </a:r>
          </a:p>
          <a:p>
            <a:pPr>
              <a:lnSpc>
                <a:spcPct val="100000"/>
              </a:lnSpc>
            </a:pPr>
            <a:endParaRPr lang="en-US" sz="2000" b="1">
              <a:latin typeface="Times New Roman"/>
              <a:cs typeface="Times New Roman"/>
            </a:endParaRPr>
          </a:p>
          <a:p>
            <a:pPr>
              <a:lnSpc>
                <a:spcPct val="100000"/>
              </a:lnSpc>
            </a:pPr>
            <a:endParaRPr lang="en-US" sz="2000" b="1">
              <a:latin typeface="Times New Roman"/>
              <a:cs typeface="Times New Roman"/>
            </a:endParaRPr>
          </a:p>
        </p:txBody>
      </p:sp>
      <p:sp>
        <p:nvSpPr>
          <p:cNvPr id="4" name="Footer Placeholder 3">
            <a:extLst>
              <a:ext uri="{FF2B5EF4-FFF2-40B4-BE49-F238E27FC236}">
                <a16:creationId xmlns:a16="http://schemas.microsoft.com/office/drawing/2014/main" id="{BCBCBCE0-1E78-FB08-FCBD-7ADA8621642F}"/>
              </a:ext>
            </a:extLst>
          </p:cNvPr>
          <p:cNvSpPr>
            <a:spLocks noGrp="1"/>
          </p:cNvSpPr>
          <p:nvPr>
            <p:ph type="ftr" sz="quarter" idx="11"/>
          </p:nvPr>
        </p:nvSpPr>
        <p:spPr/>
        <p:txBody>
          <a:bodyPr/>
          <a:lstStyle/>
          <a:p>
            <a:r>
              <a:rPr lang="en-US"/>
              <a:t>CDC. (2026). SUDORS dashboard: Fatal drug overdose data.</a:t>
            </a:r>
          </a:p>
        </p:txBody>
      </p:sp>
      <p:sp>
        <p:nvSpPr>
          <p:cNvPr id="5" name="TextBox 4">
            <a:extLst>
              <a:ext uri="{FF2B5EF4-FFF2-40B4-BE49-F238E27FC236}">
                <a16:creationId xmlns:a16="http://schemas.microsoft.com/office/drawing/2014/main" id="{F2B1E96A-F585-496E-350A-AB91C2049604}"/>
              </a:ext>
            </a:extLst>
          </p:cNvPr>
          <p:cNvSpPr txBox="1"/>
          <p:nvPr/>
        </p:nvSpPr>
        <p:spPr>
          <a:xfrm>
            <a:off x="1927508" y="312907"/>
            <a:ext cx="8423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sz="3600" b="1"/>
              <a:t>  Fentanyl's  Dangerous Timeline</a:t>
            </a:r>
          </a:p>
        </p:txBody>
      </p:sp>
      <p:pic>
        <p:nvPicPr>
          <p:cNvPr id="2" name="p5 slide 7 ElevenLabs_2026-04-24T19_28_43_Rachel - Social Media Narrator_pvc_sp93_s70_sb85_se3_b_m2">
            <a:hlinkClick r:id="" action="ppaction://media"/>
            <a:extLst>
              <a:ext uri="{FF2B5EF4-FFF2-40B4-BE49-F238E27FC236}">
                <a16:creationId xmlns:a16="http://schemas.microsoft.com/office/drawing/2014/main" id="{EE4DDA1A-D6E2-70E7-85BB-A81C48EB23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00596586"/>
      </p:ext>
    </p:extLst>
  </p:cSld>
  <p:clrMapOvr>
    <a:masterClrMapping/>
  </p:clrMapOvr>
  <p:transition advClick="0"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AE23-8B6A-60E9-DE92-AE75C6413F54}"/>
              </a:ext>
            </a:extLst>
          </p:cNvPr>
          <p:cNvSpPr>
            <a:spLocks noGrp="1"/>
          </p:cNvSpPr>
          <p:nvPr>
            <p:ph type="title"/>
          </p:nvPr>
        </p:nvSpPr>
        <p:spPr>
          <a:xfrm>
            <a:off x="1031240" y="202565"/>
            <a:ext cx="10322560" cy="431483"/>
          </a:xfrm>
        </p:spPr>
        <p:txBody>
          <a:bodyPr>
            <a:normAutofit fontScale="90000"/>
          </a:bodyPr>
          <a:lstStyle/>
          <a:p>
            <a:r>
              <a:rPr lang="en-US"/>
              <a:t>          </a:t>
            </a:r>
            <a:r>
              <a:rPr lang="en-US" sz="4000"/>
              <a:t>                </a:t>
            </a:r>
            <a:r>
              <a:rPr lang="en-US" sz="4000" b="1"/>
              <a:t>  Narcan/ Naloxone</a:t>
            </a:r>
          </a:p>
        </p:txBody>
      </p:sp>
      <p:sp>
        <p:nvSpPr>
          <p:cNvPr id="3" name="Content Placeholder 2">
            <a:extLst>
              <a:ext uri="{FF2B5EF4-FFF2-40B4-BE49-F238E27FC236}">
                <a16:creationId xmlns:a16="http://schemas.microsoft.com/office/drawing/2014/main" id="{8104ECBE-E598-50F5-EC79-54053FD20DDB}"/>
              </a:ext>
            </a:extLst>
          </p:cNvPr>
          <p:cNvSpPr>
            <a:spLocks noGrp="1"/>
          </p:cNvSpPr>
          <p:nvPr>
            <p:ph idx="1"/>
          </p:nvPr>
        </p:nvSpPr>
        <p:spPr>
          <a:xfrm>
            <a:off x="431800" y="809625"/>
            <a:ext cx="11287760" cy="5367338"/>
          </a:xfrm>
        </p:spPr>
        <p:txBody>
          <a:bodyPr vert="horz" lIns="91440" tIns="45720" rIns="91440" bIns="45720" rtlCol="0" anchor="t">
            <a:noAutofit/>
          </a:bodyPr>
          <a:lstStyle/>
          <a:p>
            <a:pPr>
              <a:lnSpc>
                <a:spcPct val="150000"/>
              </a:lnSpc>
            </a:pPr>
            <a:r>
              <a:rPr lang="en-US" sz="1800" b="1">
                <a:ea typeface="+mn-lt"/>
                <a:cs typeface="+mn-lt"/>
              </a:rPr>
              <a:t>Life-Saving Medication: </a:t>
            </a:r>
            <a:r>
              <a:rPr lang="en-US" sz="1800" b="1" u="sng">
                <a:ea typeface="+mn-lt"/>
                <a:cs typeface="+mn-lt"/>
                <a:hlinkClick r:id="rId4"/>
              </a:rPr>
              <a:t>Naloxone</a:t>
            </a:r>
            <a:r>
              <a:rPr lang="en-US" sz="1800" b="1">
                <a:ea typeface="+mn-lt"/>
                <a:cs typeface="+mn-lt"/>
              </a:rPr>
              <a:t> (Narcan) rapidly reverses opioid overdoses by blocking opioid receptors in the brain </a:t>
            </a:r>
          </a:p>
          <a:p>
            <a:pPr>
              <a:lnSpc>
                <a:spcPct val="150000"/>
              </a:lnSpc>
            </a:pPr>
            <a:endParaRPr lang="en-US" sz="1800" b="1">
              <a:ea typeface="+mn-lt"/>
              <a:cs typeface="+mn-lt"/>
            </a:endParaRPr>
          </a:p>
          <a:p>
            <a:pPr>
              <a:lnSpc>
                <a:spcPct val="150000"/>
              </a:lnSpc>
            </a:pPr>
            <a:r>
              <a:rPr lang="en-US" sz="1800" b="1">
                <a:ea typeface="+mn-lt"/>
                <a:cs typeface="+mn-lt"/>
              </a:rPr>
              <a:t>How It is Used: Administered as a nasal spray or injection; works within 2–3 minutes to restore breathing</a:t>
            </a:r>
          </a:p>
          <a:p>
            <a:pPr>
              <a:lnSpc>
                <a:spcPct val="150000"/>
              </a:lnSpc>
            </a:pPr>
            <a:endParaRPr lang="en-US" sz="1800" b="1">
              <a:ea typeface="+mn-lt"/>
              <a:cs typeface="+mn-lt"/>
            </a:endParaRPr>
          </a:p>
          <a:p>
            <a:pPr>
              <a:lnSpc>
                <a:spcPct val="150000"/>
              </a:lnSpc>
            </a:pPr>
            <a:r>
              <a:rPr lang="en-US" sz="1800" b="1">
                <a:ea typeface="+mn-lt"/>
                <a:cs typeface="+mn-lt"/>
              </a:rPr>
              <a:t>Effectiveness &amp; Safety: Can reverse overdose effects temporarily (30–90 minutes); multiple doses may be needed, especially with fentanyl </a:t>
            </a:r>
          </a:p>
          <a:p>
            <a:pPr>
              <a:lnSpc>
                <a:spcPct val="150000"/>
              </a:lnSpc>
            </a:pPr>
            <a:endParaRPr lang="en-US" sz="1800" b="1">
              <a:ea typeface="+mn-lt"/>
              <a:cs typeface="+mn-lt"/>
            </a:endParaRPr>
          </a:p>
          <a:p>
            <a:pPr>
              <a:lnSpc>
                <a:spcPct val="150000"/>
              </a:lnSpc>
            </a:pPr>
            <a:r>
              <a:rPr lang="en-US" sz="1800" b="1">
                <a:ea typeface="+mn-lt"/>
                <a:cs typeface="+mn-lt"/>
              </a:rPr>
              <a:t>Accessibility &amp; Importance: Widely available without prescription in many states; early use significantly reduces risk of death from opioid overdose </a:t>
            </a:r>
            <a:endParaRPr lang="en-US" sz="1800" b="1"/>
          </a:p>
          <a:p>
            <a:pPr>
              <a:lnSpc>
                <a:spcPct val="150000"/>
              </a:lnSpc>
            </a:pPr>
            <a:endParaRPr lang="en-US" sz="1800" b="1"/>
          </a:p>
        </p:txBody>
      </p:sp>
      <p:sp>
        <p:nvSpPr>
          <p:cNvPr id="4" name="Footer Placeholder 3">
            <a:extLst>
              <a:ext uri="{FF2B5EF4-FFF2-40B4-BE49-F238E27FC236}">
                <a16:creationId xmlns:a16="http://schemas.microsoft.com/office/drawing/2014/main" id="{99CE6829-E2BE-AD29-7639-7136B222A832}"/>
              </a:ext>
            </a:extLst>
          </p:cNvPr>
          <p:cNvSpPr>
            <a:spLocks noGrp="1"/>
          </p:cNvSpPr>
          <p:nvPr>
            <p:ph type="ftr" sz="quarter" idx="11"/>
          </p:nvPr>
        </p:nvSpPr>
        <p:spPr/>
        <p:txBody>
          <a:bodyPr/>
          <a:lstStyle/>
          <a:p>
            <a:r>
              <a:rPr lang="en-US">
                <a:solidFill>
                  <a:srgbClr val="767676"/>
                </a:solidFill>
                <a:latin typeface="Aptos"/>
                <a:cs typeface="Arial"/>
              </a:rPr>
              <a:t>(NAMI, 2024)</a:t>
            </a:r>
          </a:p>
        </p:txBody>
      </p:sp>
      <p:pic>
        <p:nvPicPr>
          <p:cNvPr id="5" name="p5 slide 8 ElevenLabs_2026-04-24T19_29_14_Rachel - Social Media Narrator_pvc_sp93_s70_sb85_se3_b_m2">
            <a:hlinkClick r:id="" action="ppaction://media"/>
            <a:extLst>
              <a:ext uri="{FF2B5EF4-FFF2-40B4-BE49-F238E27FC236}">
                <a16:creationId xmlns:a16="http://schemas.microsoft.com/office/drawing/2014/main" id="{67DBD3E2-F1AF-5419-0E9A-BDEE6EC803D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878555"/>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A7E9-523B-F1E7-4B1B-88D0C8655600}"/>
              </a:ext>
            </a:extLst>
          </p:cNvPr>
          <p:cNvSpPr>
            <a:spLocks noGrp="1"/>
          </p:cNvSpPr>
          <p:nvPr>
            <p:ph type="title"/>
          </p:nvPr>
        </p:nvSpPr>
        <p:spPr>
          <a:xfrm>
            <a:off x="1884680" y="212725"/>
            <a:ext cx="6847840" cy="624523"/>
          </a:xfrm>
        </p:spPr>
        <p:txBody>
          <a:bodyPr>
            <a:normAutofit fontScale="90000"/>
          </a:bodyPr>
          <a:lstStyle/>
          <a:p>
            <a:r>
              <a:rPr lang="en-US"/>
              <a:t>   </a:t>
            </a:r>
            <a:r>
              <a:rPr lang="en-US" b="1"/>
              <a:t>Evidence – Based Research</a:t>
            </a:r>
          </a:p>
        </p:txBody>
      </p:sp>
      <p:sp>
        <p:nvSpPr>
          <p:cNvPr id="3" name="Content Placeholder 2">
            <a:extLst>
              <a:ext uri="{FF2B5EF4-FFF2-40B4-BE49-F238E27FC236}">
                <a16:creationId xmlns:a16="http://schemas.microsoft.com/office/drawing/2014/main" id="{92427CAB-8F9C-40F0-49BC-9B6E9F8714CD}"/>
              </a:ext>
            </a:extLst>
          </p:cNvPr>
          <p:cNvSpPr>
            <a:spLocks noGrp="1"/>
          </p:cNvSpPr>
          <p:nvPr>
            <p:ph idx="1"/>
          </p:nvPr>
        </p:nvSpPr>
        <p:spPr>
          <a:xfrm>
            <a:off x="543560" y="1175385"/>
            <a:ext cx="10810240" cy="5001578"/>
          </a:xfrm>
        </p:spPr>
        <p:txBody>
          <a:bodyPr vert="horz" lIns="91440" tIns="45720" rIns="91440" bIns="45720" rtlCol="0" anchor="t">
            <a:normAutofit fontScale="62500" lnSpcReduction="20000"/>
          </a:bodyPr>
          <a:lstStyle/>
          <a:p>
            <a:pPr>
              <a:lnSpc>
                <a:spcPct val="170000"/>
              </a:lnSpc>
            </a:pPr>
            <a:r>
              <a:rPr lang="en-US" b="1">
                <a:ea typeface="+mn-lt"/>
                <a:cs typeface="+mn-lt"/>
              </a:rPr>
              <a:t>Overall, Teen Substance Use (U.S.): About 30% of teens use alcohol, 20–22% use marijuana, ~15% use illicit drugs, and ~2–2.5% misuse opioids (including &lt;1% fentanyl, ~0.1% heroin)—showing alcohol and marijuana are most common, while opioids are less used but far more deadly</a:t>
            </a:r>
            <a:endParaRPr lang="en-US"/>
          </a:p>
          <a:p>
            <a:pPr>
              <a:lnSpc>
                <a:spcPct val="170000"/>
              </a:lnSpc>
            </a:pPr>
            <a:endParaRPr lang="en-US" b="1">
              <a:ea typeface="+mn-lt"/>
              <a:cs typeface="+mn-lt"/>
            </a:endParaRPr>
          </a:p>
          <a:p>
            <a:pPr>
              <a:lnSpc>
                <a:spcPct val="170000"/>
              </a:lnSpc>
            </a:pPr>
            <a:r>
              <a:rPr lang="en-US" b="1">
                <a:ea typeface="+mn-lt"/>
                <a:cs typeface="+mn-lt"/>
              </a:rPr>
              <a:t>Total Teen Substance Use (Any Substance): About ~35–40% of high school students report using at least one substance</a:t>
            </a:r>
          </a:p>
          <a:p>
            <a:pPr>
              <a:lnSpc>
                <a:spcPct val="170000"/>
              </a:lnSpc>
            </a:pPr>
            <a:endParaRPr lang="en-US" b="1">
              <a:ea typeface="+mn-lt"/>
              <a:cs typeface="+mn-lt"/>
            </a:endParaRPr>
          </a:p>
          <a:p>
            <a:pPr>
              <a:lnSpc>
                <a:spcPct val="170000"/>
              </a:lnSpc>
            </a:pPr>
            <a:r>
              <a:rPr lang="en-US" b="1">
                <a:ea typeface="+mn-lt"/>
                <a:cs typeface="+mn-lt"/>
              </a:rPr>
              <a:t>Multiple Substance Use (Polysubstance): About 15–20% of teens who use substances report using more than one </a:t>
            </a:r>
          </a:p>
          <a:p>
            <a:pPr>
              <a:lnSpc>
                <a:spcPct val="170000"/>
              </a:lnSpc>
            </a:pPr>
            <a:endParaRPr lang="en-US" b="1"/>
          </a:p>
        </p:txBody>
      </p:sp>
      <p:sp>
        <p:nvSpPr>
          <p:cNvPr id="4" name="Footer Placeholder 3">
            <a:extLst>
              <a:ext uri="{FF2B5EF4-FFF2-40B4-BE49-F238E27FC236}">
                <a16:creationId xmlns:a16="http://schemas.microsoft.com/office/drawing/2014/main" id="{3DDF8776-0A12-A3AA-BBF3-EA7549E0A097}"/>
              </a:ext>
            </a:extLst>
          </p:cNvPr>
          <p:cNvSpPr>
            <a:spLocks noGrp="1"/>
          </p:cNvSpPr>
          <p:nvPr>
            <p:ph type="ftr" sz="quarter" idx="11"/>
          </p:nvPr>
        </p:nvSpPr>
        <p:spPr/>
        <p:txBody>
          <a:bodyPr/>
          <a:lstStyle/>
          <a:p>
            <a:r>
              <a:rPr lang="en-US">
                <a:solidFill>
                  <a:srgbClr val="767676"/>
                </a:solidFill>
                <a:latin typeface="Aptos"/>
                <a:cs typeface="Arial"/>
              </a:rPr>
              <a:t>(NIH, 2024)</a:t>
            </a:r>
          </a:p>
        </p:txBody>
      </p:sp>
      <p:pic>
        <p:nvPicPr>
          <p:cNvPr id="6" name="p5 redo slide 9  ElevenLabs_2026-04-24T20_04_30_Rachel - Social Media Narrator_pvc_sp93_s70_sb85_se3_b_m2">
            <a:hlinkClick r:id="" action="ppaction://media"/>
            <a:extLst>
              <a:ext uri="{FF2B5EF4-FFF2-40B4-BE49-F238E27FC236}">
                <a16:creationId xmlns:a16="http://schemas.microsoft.com/office/drawing/2014/main" id="{E26A2594-7498-239C-0633-1274365468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066094818"/>
      </p:ext>
    </p:extLst>
  </p:cSld>
  <p:clrMapOvr>
    <a:masterClrMapping/>
  </p:clrMapOvr>
  <p:transition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47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E045B0FE2A6F459AA616ED3FA3450A" ma:contentTypeVersion="11" ma:contentTypeDescription="Create a new document." ma:contentTypeScope="" ma:versionID="5935ce8117149a6370865b086ce75a54">
  <xsd:schema xmlns:xsd="http://www.w3.org/2001/XMLSchema" xmlns:xs="http://www.w3.org/2001/XMLSchema" xmlns:p="http://schemas.microsoft.com/office/2006/metadata/properties" xmlns:ns3="b8fde9b3-7016-4605-91d2-146112de1e1f" targetNamespace="http://schemas.microsoft.com/office/2006/metadata/properties" ma:root="true" ma:fieldsID="3750c86d261ae0dcf192c32476b4d344" ns3:_="">
    <xsd:import namespace="b8fde9b3-7016-4605-91d2-146112de1e1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fde9b3-7016-4605-91d2-146112de1e1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8fde9b3-7016-4605-91d2-146112de1e1f" xsi:nil="true"/>
  </documentManagement>
</p:properties>
</file>

<file path=customXml/itemProps1.xml><?xml version="1.0" encoding="utf-8"?>
<ds:datastoreItem xmlns:ds="http://schemas.openxmlformats.org/officeDocument/2006/customXml" ds:itemID="{F375AFD9-FA14-4819-9A2F-EFD8D18FB3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fde9b3-7016-4605-91d2-146112de1e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3CAB58-1CA9-4111-AD18-A3D99CC90146}">
  <ds:schemaRefs>
    <ds:schemaRef ds:uri="http://schemas.microsoft.com/sharepoint/v3/contenttype/forms"/>
  </ds:schemaRefs>
</ds:datastoreItem>
</file>

<file path=customXml/itemProps3.xml><?xml version="1.0" encoding="utf-8"?>
<ds:datastoreItem xmlns:ds="http://schemas.openxmlformats.org/officeDocument/2006/customXml" ds:itemID="{9C991B2A-8777-4CE2-90C4-8A341A9FCC9A}">
  <ds:schemaRefs>
    <ds:schemaRef ds:uri="http://www.w3.org/XML/1998/namespace"/>
    <ds:schemaRef ds:uri="http://schemas.microsoft.com/office/2006/documentManagement/types"/>
    <ds:schemaRef ds:uri="http://purl.org/dc/terms/"/>
    <ds:schemaRef ds:uri="http://purl.org/dc/dcmitype/"/>
    <ds:schemaRef ds:uri="b8fde9b3-7016-4605-91d2-146112de1e1f"/>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1912</Words>
  <Application>Microsoft Office PowerPoint</Application>
  <PresentationFormat>Widescreen</PresentationFormat>
  <Paragraphs>131</Paragraphs>
  <Slides>17</Slides>
  <Notes>0</Notes>
  <HiddenSlides>0</HiddenSlides>
  <MMClips>14</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    What to Look For: Age Groups</vt:lpstr>
      <vt:lpstr>     What to Look For: Risk Factors </vt:lpstr>
      <vt:lpstr>       Manipulative/ Destructive Behavior</vt:lpstr>
      <vt:lpstr>                         Methamphetamine</vt:lpstr>
      <vt:lpstr>         Fentanyl &amp; Overdose Statics</vt:lpstr>
      <vt:lpstr>PowerPoint Presentation</vt:lpstr>
      <vt:lpstr>                            Narcan/ Naloxone</vt:lpstr>
      <vt:lpstr>   Evidence – Based Research</vt:lpstr>
      <vt:lpstr>      Co-Occurring Mental Health Addiction</vt:lpstr>
      <vt:lpstr>  Pregnant adolescents are significantly more likely to use substances such as alcohol, cannabis, and other drugs compared to non-pregnant peers, with research showing that about 3 in 5 pregnant teens reported substance use in the past 12 months.    Pregnant early adolescents (approximately ages 12–14) show especially high rates of substance use and substance use disorders, including alcohol, cannabis, and illicit drugs, compared to non-pregnant teens.    Substance use among teen mothers often decreases during pregnancy due to increased awareness or prenatal care, but it frequently increases again after childbirth, particularly in the early postpartum period.    Research also shows that young mothers, including teens, may have higher rates of marijuana, alcohol, and cigarette use than same-aged non-mothers, especially while adjusting to parenting responsibilities.   </vt:lpstr>
      <vt:lpstr>PowerPoint Presentation</vt:lpstr>
      <vt:lpstr>Q 2-When a parent is positive on a drug screening analysis why is their access to their child reduced per risk management protocols of the court?</vt:lpstr>
      <vt:lpstr>  Q #2- Why is this consequence needed?       ( A common question from Guardians) </vt:lpstr>
      <vt:lpstr>THANK YOU</vt:lpstr>
      <vt:lpstr>PowerPoint Presentation</vt:lpstr>
      <vt:lpstr>                                REFERNCES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Keaton Peterson</cp:lastModifiedBy>
  <cp:revision>2</cp:revision>
  <dcterms:created xsi:type="dcterms:W3CDTF">2026-04-05T17:14:23Z</dcterms:created>
  <dcterms:modified xsi:type="dcterms:W3CDTF">2026-04-28T19:15:30Z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0x010100F7E045B0FE2A6F459AA616ED3FA3450A</vt:lpwstr>
  </property>
</Properties>
</file>