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1" r:id="rId2"/>
    <p:sldId id="358" r:id="rId3"/>
    <p:sldId id="359" r:id="rId4"/>
    <p:sldId id="322" r:id="rId5"/>
    <p:sldId id="320" r:id="rId6"/>
    <p:sldId id="360" r:id="rId7"/>
    <p:sldId id="331" r:id="rId8"/>
    <p:sldId id="327" r:id="rId9"/>
    <p:sldId id="328" r:id="rId10"/>
    <p:sldId id="329" r:id="rId11"/>
    <p:sldId id="311" r:id="rId12"/>
    <p:sldId id="350" r:id="rId13"/>
    <p:sldId id="303" r:id="rId14"/>
    <p:sldId id="351" r:id="rId15"/>
    <p:sldId id="357" r:id="rId16"/>
    <p:sldId id="340" r:id="rId17"/>
    <p:sldId id="3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49B12-E886-4DD5-940B-131F1CEAFA54}" v="532" dt="2026-04-23T01:16:19.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9ADF7-4ED8-426C-AA81-7AA1AA033E93}" type="datetimeFigureOut">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124D5-2BBD-438C-9E46-6E45BD53C1E8}" type="slidenum">
              <a:t>‹#›</a:t>
            </a:fld>
            <a:endParaRPr lang="en-US"/>
          </a:p>
        </p:txBody>
      </p:sp>
    </p:spTree>
    <p:extLst>
      <p:ext uri="{BB962C8B-B14F-4D97-AF65-F5344CB8AC3E}">
        <p14:creationId xmlns:p14="http://schemas.microsoft.com/office/powerpoint/2010/main" val="2594350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BC2124D5-2BBD-438C-9E46-6E45BD53C1E8}" type="slidenum">
              <a:t>12</a:t>
            </a:fld>
            <a:endParaRPr lang="en-US"/>
          </a:p>
        </p:txBody>
      </p:sp>
    </p:spTree>
    <p:extLst>
      <p:ext uri="{BB962C8B-B14F-4D97-AF65-F5344CB8AC3E}">
        <p14:creationId xmlns:p14="http://schemas.microsoft.com/office/powerpoint/2010/main" val="301341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r>
              <a:rPr lang="en-US"/>
              <a:t>(SAMHSA, 2024)</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r>
              <a:rPr lang="en-US"/>
              <a:t>(SAMHSA, 2024)</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r>
              <a:rPr lang="en-US"/>
              <a:t>(SAMHSA, 2024)</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r>
              <a:rPr lang="en-US"/>
              <a:t>(SAMHSA, 2024)</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4/28/2026</a:t>
            </a:fld>
            <a:endParaRPr lang="en-US"/>
          </a:p>
        </p:txBody>
      </p:sp>
      <p:sp>
        <p:nvSpPr>
          <p:cNvPr id="5" name="Footer Placeholder 4"/>
          <p:cNvSpPr>
            <a:spLocks noGrp="1"/>
          </p:cNvSpPr>
          <p:nvPr>
            <p:ph type="ftr" sz="quarter" idx="11"/>
          </p:nvPr>
        </p:nvSpPr>
        <p:spPr/>
        <p:txBody>
          <a:bodyPr/>
          <a:lstStyle/>
          <a:p>
            <a:r>
              <a:rPr lang="en-US"/>
              <a:t>(SAMHSA, 2024)</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r>
              <a:rPr lang="en-US"/>
              <a:t>(SAMHSA, 2024)</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4/28/2026</a:t>
            </a:fld>
            <a:endParaRPr lang="en-US"/>
          </a:p>
        </p:txBody>
      </p:sp>
      <p:sp>
        <p:nvSpPr>
          <p:cNvPr id="8" name="Footer Placeholder 7"/>
          <p:cNvSpPr>
            <a:spLocks noGrp="1"/>
          </p:cNvSpPr>
          <p:nvPr>
            <p:ph type="ftr" sz="quarter" idx="11"/>
          </p:nvPr>
        </p:nvSpPr>
        <p:spPr/>
        <p:txBody>
          <a:bodyPr/>
          <a:lstStyle/>
          <a:p>
            <a:r>
              <a:rPr lang="en-US"/>
              <a:t>(SAMHSA, 2024)</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4/28/2026</a:t>
            </a:fld>
            <a:endParaRPr lang="en-US"/>
          </a:p>
        </p:txBody>
      </p:sp>
      <p:sp>
        <p:nvSpPr>
          <p:cNvPr id="4" name="Footer Placeholder 3"/>
          <p:cNvSpPr>
            <a:spLocks noGrp="1"/>
          </p:cNvSpPr>
          <p:nvPr>
            <p:ph type="ftr" sz="quarter" idx="11"/>
          </p:nvPr>
        </p:nvSpPr>
        <p:spPr/>
        <p:txBody>
          <a:bodyPr/>
          <a:lstStyle/>
          <a:p>
            <a:r>
              <a:rPr lang="en-US"/>
              <a:t>(SAMHSA, 2024)</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4/28/2026</a:t>
            </a:fld>
            <a:endParaRPr lang="en-US"/>
          </a:p>
        </p:txBody>
      </p:sp>
      <p:sp>
        <p:nvSpPr>
          <p:cNvPr id="3" name="Footer Placeholder 2"/>
          <p:cNvSpPr>
            <a:spLocks noGrp="1"/>
          </p:cNvSpPr>
          <p:nvPr>
            <p:ph type="ftr" sz="quarter" idx="11"/>
          </p:nvPr>
        </p:nvSpPr>
        <p:spPr/>
        <p:txBody>
          <a:bodyPr/>
          <a:lstStyle/>
          <a:p>
            <a:r>
              <a:rPr lang="en-US"/>
              <a:t>(SAMHSA, 2024)</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r>
              <a:rPr lang="en-US"/>
              <a:t>(SAMHSA, 2024)</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4/28/2026</a:t>
            </a:fld>
            <a:endParaRPr lang="en-US"/>
          </a:p>
        </p:txBody>
      </p:sp>
      <p:sp>
        <p:nvSpPr>
          <p:cNvPr id="6" name="Footer Placeholder 5"/>
          <p:cNvSpPr>
            <a:spLocks noGrp="1"/>
          </p:cNvSpPr>
          <p:nvPr>
            <p:ph type="ftr" sz="quarter" idx="11"/>
          </p:nvPr>
        </p:nvSpPr>
        <p:spPr/>
        <p:txBody>
          <a:bodyPr/>
          <a:lstStyle/>
          <a:p>
            <a:r>
              <a:rPr lang="en-US"/>
              <a:t>(SAMHSA, 2024)</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(SAMHSA, 2024)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hyperlink" Target="https://www.samhsa.gov/sites/default/files/cbe-3312-technical-specifications-manual.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E35DF7-EA1D-A682-FD6C-5FE8010203C1}"/>
              </a:ext>
            </a:extLst>
          </p:cNvPr>
          <p:cNvSpPr>
            <a:spLocks noGrp="1"/>
          </p:cNvSpPr>
          <p:nvPr>
            <p:ph type="title"/>
          </p:nvPr>
        </p:nvSpPr>
        <p:spPr>
          <a:xfrm>
            <a:off x="558323" y="2124280"/>
            <a:ext cx="9906226" cy="3258880"/>
          </a:xfrm>
        </p:spPr>
        <p:txBody>
          <a:bodyPr vert="horz" lIns="91440" tIns="45720" rIns="91440" bIns="45720" rtlCol="0" anchor="ctr">
            <a:noAutofit/>
          </a:bodyPr>
          <a:lstStyle/>
          <a:p>
            <a:pPr algn="ctr"/>
            <a:r>
              <a:rPr lang="en-US" sz="8000" b="1">
                <a:highlight>
                  <a:srgbClr val="FFFFFF"/>
                </a:highlight>
                <a:latin typeface="Times New Roman"/>
                <a:cs typeface="Times New Roman"/>
              </a:rPr>
              <a:t>Understanding Withdrawal</a:t>
            </a:r>
            <a:r>
              <a:rPr lang="en-US" sz="8000" b="1" kern="1200">
                <a:highlight>
                  <a:srgbClr val="FFFFFF"/>
                </a:highlight>
                <a:latin typeface="Times New Roman"/>
                <a:cs typeface="Times New Roman"/>
              </a:rPr>
              <a:t> Management </a:t>
            </a:r>
          </a:p>
        </p:txBody>
      </p:sp>
      <p:sp>
        <p:nvSpPr>
          <p:cNvPr id="2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and black text on a black background&#10;&#10;AI-generated content may be incorrect.">
            <a:extLst>
              <a:ext uri="{FF2B5EF4-FFF2-40B4-BE49-F238E27FC236}">
                <a16:creationId xmlns:a16="http://schemas.microsoft.com/office/drawing/2014/main" id="{B963276C-9F73-1860-8581-4A398955D4A0}"/>
              </a:ext>
            </a:extLst>
          </p:cNvPr>
          <p:cNvPicPr>
            <a:picLocks noChangeAspect="1"/>
          </p:cNvPicPr>
          <p:nvPr/>
        </p:nvPicPr>
        <p:blipFill>
          <a:blip r:embed="rId4"/>
          <a:stretch>
            <a:fillRect/>
          </a:stretch>
        </p:blipFill>
        <p:spPr>
          <a:xfrm>
            <a:off x="6974125" y="206295"/>
            <a:ext cx="4847883" cy="1289885"/>
          </a:xfrm>
          <a:prstGeom prst="rect">
            <a:avLst/>
          </a:prstGeom>
        </p:spPr>
      </p:pic>
      <p:sp>
        <p:nvSpPr>
          <p:cNvPr id="7" name="Date Placeholder 3">
            <a:extLst>
              <a:ext uri="{FF2B5EF4-FFF2-40B4-BE49-F238E27FC236}">
                <a16:creationId xmlns:a16="http://schemas.microsoft.com/office/drawing/2014/main" id="{F4D46F9B-03B6-5709-3009-A21B8ABF6D5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2463DA6-294C-4C3D-A776-6A86D735AF67}" type="datetime1">
              <a:rPr lang="en-US">
                <a:solidFill>
                  <a:schemeClr val="tx1">
                    <a:tint val="75000"/>
                  </a:schemeClr>
                </a:solidFill>
              </a:rPr>
              <a:pPr>
                <a:spcAft>
                  <a:spcPts val="600"/>
                </a:spcAft>
              </a:pPr>
              <a:t>4/28/2026</a:t>
            </a:fld>
            <a:endParaRPr lang="en-US">
              <a:solidFill>
                <a:schemeClr val="tx1">
                  <a:tint val="75000"/>
                </a:schemeClr>
              </a:solidFill>
            </a:endParaRPr>
          </a:p>
        </p:txBody>
      </p:sp>
      <p:sp>
        <p:nvSpPr>
          <p:cNvPr id="5" name="TextBox 4">
            <a:extLst>
              <a:ext uri="{FF2B5EF4-FFF2-40B4-BE49-F238E27FC236}">
                <a16:creationId xmlns:a16="http://schemas.microsoft.com/office/drawing/2014/main" id="{7E8FCDBE-7989-AAFA-1FAF-00FEB49A5A29}"/>
              </a:ext>
            </a:extLst>
          </p:cNvPr>
          <p:cNvSpPr txBox="1"/>
          <p:nvPr/>
        </p:nvSpPr>
        <p:spPr>
          <a:xfrm>
            <a:off x="8740360" y="5387281"/>
            <a:ext cx="30960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KEATON PETERSON </a:t>
            </a:r>
          </a:p>
          <a:p>
            <a:r>
              <a:rPr lang="en-US" sz="1400"/>
              <a:t>STUDENT</a:t>
            </a:r>
          </a:p>
        </p:txBody>
      </p:sp>
      <p:pic>
        <p:nvPicPr>
          <p:cNvPr id="4" name="p3 slide 1ElevenLabs_2026-04-23T00_39_34_Rachel - Social Media Narrator_pvc_sp94_s70_sb85_se3_b_m2">
            <a:hlinkClick r:id="" action="ppaction://media"/>
            <a:extLst>
              <a:ext uri="{FF2B5EF4-FFF2-40B4-BE49-F238E27FC236}">
                <a16:creationId xmlns:a16="http://schemas.microsoft.com/office/drawing/2014/main" id="{49E68946-B711-3E12-517A-6EFCB83B83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424388623"/>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1A474-7A56-6183-9C22-25F68E2BBB99}"/>
              </a:ext>
            </a:extLst>
          </p:cNvPr>
          <p:cNvSpPr>
            <a:spLocks noGrp="1"/>
          </p:cNvSpPr>
          <p:nvPr>
            <p:ph type="title"/>
          </p:nvPr>
        </p:nvSpPr>
        <p:spPr>
          <a:xfrm flipH="1">
            <a:off x="2861945" y="396238"/>
            <a:ext cx="6808603" cy="1613788"/>
          </a:xfrm>
        </p:spPr>
        <p:txBody>
          <a:bodyPr anchor="t">
            <a:normAutofit/>
          </a:bodyPr>
          <a:lstStyle/>
          <a:p>
            <a:r>
              <a:rPr lang="en-US" sz="4000" b="1" u="sng">
                <a:latin typeface="Times New Roman"/>
                <a:cs typeface="Times New Roman"/>
              </a:rPr>
              <a:t>Quitting Drugs Cold Turkey</a:t>
            </a:r>
            <a:endParaRPr lang="en-US" sz="4000" u="sng">
              <a:latin typeface="Times New Roman"/>
              <a:cs typeface="Times New Roman"/>
            </a:endParaRPr>
          </a:p>
        </p:txBody>
      </p:sp>
      <p:sp>
        <p:nvSpPr>
          <p:cNvPr id="3" name="Content Placeholder 2">
            <a:extLst>
              <a:ext uri="{FF2B5EF4-FFF2-40B4-BE49-F238E27FC236}">
                <a16:creationId xmlns:a16="http://schemas.microsoft.com/office/drawing/2014/main" id="{8DE05CFA-7779-939C-95BD-2E2380160CA9}"/>
              </a:ext>
            </a:extLst>
          </p:cNvPr>
          <p:cNvSpPr>
            <a:spLocks noGrp="1"/>
          </p:cNvSpPr>
          <p:nvPr>
            <p:ph idx="1"/>
          </p:nvPr>
        </p:nvSpPr>
        <p:spPr>
          <a:xfrm>
            <a:off x="418148" y="1210945"/>
            <a:ext cx="11282680" cy="5137785"/>
          </a:xfrm>
          <a:ln>
            <a:solidFill>
              <a:schemeClr val="tx1"/>
            </a:solidFill>
            <a:prstDash val="sysDot"/>
          </a:ln>
        </p:spPr>
        <p:txBody>
          <a:bodyPr vert="horz" lIns="91440" tIns="45720" rIns="91440" bIns="45720" rtlCol="0" anchor="t">
            <a:noAutofit/>
          </a:bodyPr>
          <a:lstStyle/>
          <a:p>
            <a:pPr marL="285750" indent="-285750">
              <a:lnSpc>
                <a:spcPct val="110000"/>
              </a:lnSpc>
            </a:pPr>
            <a:r>
              <a:rPr lang="en-US" sz="1800" b="1">
                <a:latin typeface="Times New Roman"/>
                <a:cs typeface="Times New Roman"/>
              </a:rPr>
              <a:t>Quitting one or multiple drugs “cold turkey,” or all at once, can prove dangerous for certain substances. </a:t>
            </a:r>
          </a:p>
          <a:p>
            <a:pPr marL="285750" indent="-285750">
              <a:lnSpc>
                <a:spcPct val="110000"/>
              </a:lnSpc>
            </a:pPr>
            <a:endParaRPr lang="en-US" sz="1800" b="1">
              <a:latin typeface="Times New Roman"/>
              <a:cs typeface="Times New Roman"/>
            </a:endParaRPr>
          </a:p>
          <a:p>
            <a:pPr>
              <a:lnSpc>
                <a:spcPct val="150000"/>
              </a:lnSpc>
            </a:pPr>
            <a:r>
              <a:rPr lang="en-US" sz="1800" b="1">
                <a:latin typeface="Times New Roman"/>
                <a:cs typeface="Times New Roman"/>
              </a:rPr>
              <a:t>Alcohol, when stopped abruptly after chronic, long-term use, can cause seizures, delirium, diarrhea, and sometimes death.</a:t>
            </a:r>
          </a:p>
          <a:p>
            <a:pPr>
              <a:lnSpc>
                <a:spcPct val="150000"/>
              </a:lnSpc>
            </a:pPr>
            <a:endParaRPr lang="en-US" sz="1800" b="1">
              <a:latin typeface="Times New Roman"/>
              <a:cs typeface="Times New Roman"/>
            </a:endParaRPr>
          </a:p>
          <a:p>
            <a:pPr>
              <a:lnSpc>
                <a:spcPct val="150000"/>
              </a:lnSpc>
            </a:pPr>
            <a:r>
              <a:rPr lang="en-US" sz="1800" b="1">
                <a:latin typeface="Times New Roman"/>
                <a:cs typeface="Times New Roman"/>
              </a:rPr>
              <a:t> Moderate to severe withdrawal of opioids also often includes drug cravings. Experiencing these suddenly all at once often prompts a person to relapse and return to opioid use.</a:t>
            </a:r>
            <a:endParaRPr lang="en-US" sz="1800" b="1" baseline="30000">
              <a:latin typeface="Times New Roman"/>
              <a:cs typeface="Times New Roman"/>
            </a:endParaRPr>
          </a:p>
          <a:p>
            <a:pPr>
              <a:lnSpc>
                <a:spcPct val="150000"/>
              </a:lnSpc>
            </a:pPr>
            <a:endParaRPr lang="en-US" sz="1800" b="1">
              <a:latin typeface="Times New Roman"/>
              <a:cs typeface="Times New Roman"/>
            </a:endParaRPr>
          </a:p>
          <a:p>
            <a:pPr>
              <a:lnSpc>
                <a:spcPct val="150000"/>
              </a:lnSpc>
            </a:pPr>
            <a:r>
              <a:rPr lang="en-US" sz="1800" b="1">
                <a:latin typeface="Times New Roman"/>
                <a:cs typeface="Times New Roman"/>
              </a:rPr>
              <a:t>Therefore, it is a good idea to consult with a physician before quitting any drug cold-turkey. It may also be helpful to contact a drug detox center to decide whether a medically managed detox program is right for you</a:t>
            </a:r>
          </a:p>
        </p:txBody>
      </p:sp>
      <p:sp>
        <p:nvSpPr>
          <p:cNvPr id="6" name="Date Placeholder 4">
            <a:extLst>
              <a:ext uri="{FF2B5EF4-FFF2-40B4-BE49-F238E27FC236}">
                <a16:creationId xmlns:a16="http://schemas.microsoft.com/office/drawing/2014/main" id="{C82E29AE-93B5-8E70-5D5A-1810C4CFC5F8}"/>
              </a:ext>
            </a:extLst>
          </p:cNvPr>
          <p:cNvSpPr>
            <a:spLocks noGrp="1"/>
          </p:cNvSpPr>
          <p:nvPr>
            <p:ph type="dt" sz="half" idx="10"/>
          </p:nvPr>
        </p:nvSpPr>
        <p:spPr>
          <a:xfrm>
            <a:off x="912628" y="6356350"/>
            <a:ext cx="2743200" cy="365125"/>
          </a:xfrm>
        </p:spPr>
        <p:txBody>
          <a:bodyPr/>
          <a:lstStyle/>
          <a:p>
            <a:pPr>
              <a:spcAft>
                <a:spcPts val="600"/>
              </a:spcAft>
            </a:pPr>
            <a:fld id="{37CD6B59-86A7-491B-B355-24C272EEDFC6}" type="datetime1">
              <a:pPr>
                <a:spcAft>
                  <a:spcPts val="600"/>
                </a:spcAft>
              </a:pPr>
              <a:t>4/28/2026</a:t>
            </a:fld>
            <a:endParaRPr lang="en-US"/>
          </a:p>
        </p:txBody>
      </p:sp>
      <p:sp>
        <p:nvSpPr>
          <p:cNvPr id="7" name="Footer Placeholder 5">
            <a:extLst>
              <a:ext uri="{FF2B5EF4-FFF2-40B4-BE49-F238E27FC236}">
                <a16:creationId xmlns:a16="http://schemas.microsoft.com/office/drawing/2014/main" id="{9EE06980-64B9-F315-0917-6867E9FA0EBE}"/>
              </a:ext>
            </a:extLst>
          </p:cNvPr>
          <p:cNvSpPr>
            <a:spLocks noGrp="1"/>
          </p:cNvSpPr>
          <p:nvPr>
            <p:ph type="ftr" sz="quarter" idx="11"/>
          </p:nvPr>
        </p:nvSpPr>
        <p:spPr>
          <a:xfrm>
            <a:off x="6767622" y="6356350"/>
            <a:ext cx="4040373" cy="365125"/>
          </a:xfrm>
        </p:spPr>
        <p:txBody>
          <a:bodyPr/>
          <a:lstStyle/>
          <a:p>
            <a:pPr>
              <a:spcAft>
                <a:spcPts val="600"/>
              </a:spcAft>
            </a:pPr>
            <a:r>
              <a:rPr lang="en-US"/>
              <a:t>(SAMHSA, 2024)</a:t>
            </a:r>
          </a:p>
        </p:txBody>
      </p:sp>
      <p:pic>
        <p:nvPicPr>
          <p:cNvPr id="4" name="p3 slide 9 ElevenLabs_2026-04-23T00_45_02_Rachel - Social Media Narrator_pvc_sp94_s70_sb85_se3_b_m2">
            <a:hlinkClick r:id="" action="ppaction://media"/>
            <a:extLst>
              <a:ext uri="{FF2B5EF4-FFF2-40B4-BE49-F238E27FC236}">
                <a16:creationId xmlns:a16="http://schemas.microsoft.com/office/drawing/2014/main" id="{43C9BCFA-EEF5-523A-855A-31D91823C9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004279"/>
            <a:ext cx="609600" cy="609600"/>
          </a:xfrm>
          <a:prstGeom prst="rect">
            <a:avLst/>
          </a:prstGeom>
        </p:spPr>
      </p:pic>
    </p:spTree>
    <p:extLst>
      <p:ext uri="{BB962C8B-B14F-4D97-AF65-F5344CB8AC3E}">
        <p14:creationId xmlns:p14="http://schemas.microsoft.com/office/powerpoint/2010/main" val="2606006572"/>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 shot of a prescription&#10;&#10;AI-generated content may be incorrect.">
            <a:extLst>
              <a:ext uri="{FF2B5EF4-FFF2-40B4-BE49-F238E27FC236}">
                <a16:creationId xmlns:a16="http://schemas.microsoft.com/office/drawing/2014/main" id="{E618EC9E-6807-EDC8-1B9E-741960EEC56C}"/>
              </a:ext>
            </a:extLst>
          </p:cNvPr>
          <p:cNvPicPr>
            <a:picLocks noGrp="1" noChangeAspect="1"/>
          </p:cNvPicPr>
          <p:nvPr>
            <p:ph idx="1"/>
          </p:nvPr>
        </p:nvPicPr>
        <p:blipFill>
          <a:blip r:embed="rId2"/>
          <a:srcRect r="1" b="22621"/>
          <a:stretch>
            <a:fillRect/>
          </a:stretch>
        </p:blipFill>
        <p:spPr>
          <a:xfrm>
            <a:off x="274232" y="136525"/>
            <a:ext cx="11643536" cy="6298540"/>
          </a:xfrm>
          <a:prstGeom prst="rect">
            <a:avLst/>
          </a:prstGeom>
          <a:ln w="228600" cap="sq" cmpd="thickThin">
            <a:solidFill>
              <a:srgbClr val="000000"/>
            </a:solidFill>
            <a:prstDash val="solid"/>
            <a:miter lim="800000"/>
          </a:ln>
          <a:effectLst>
            <a:innerShdw blurRad="76200">
              <a:srgbClr val="000000"/>
            </a:innerShdw>
          </a:effectLst>
        </p:spPr>
      </p:pic>
      <p:sp>
        <p:nvSpPr>
          <p:cNvPr id="2" name="Footer Placeholder 1">
            <a:extLst>
              <a:ext uri="{FF2B5EF4-FFF2-40B4-BE49-F238E27FC236}">
                <a16:creationId xmlns:a16="http://schemas.microsoft.com/office/drawing/2014/main" id="{3917A2A5-B20E-5245-72A6-8FB8A86B5822}"/>
              </a:ext>
            </a:extLst>
          </p:cNvPr>
          <p:cNvSpPr>
            <a:spLocks noGrp="1"/>
          </p:cNvSpPr>
          <p:nvPr>
            <p:ph type="ftr" sz="quarter" idx="11"/>
          </p:nvPr>
        </p:nvSpPr>
        <p:spPr>
          <a:xfrm flipH="1">
            <a:off x="8174864" y="5980717"/>
            <a:ext cx="3988158" cy="740758"/>
          </a:xfrm>
        </p:spPr>
        <p:txBody>
          <a:bodyPr/>
          <a:lstStyle/>
          <a:p>
            <a:r>
              <a:rPr lang="en-US"/>
              <a:t>(SAMHSA, 2024)</a:t>
            </a:r>
          </a:p>
        </p:txBody>
      </p:sp>
    </p:spTree>
    <p:extLst>
      <p:ext uri="{BB962C8B-B14F-4D97-AF65-F5344CB8AC3E}">
        <p14:creationId xmlns:p14="http://schemas.microsoft.com/office/powerpoint/2010/main" val="3212640591"/>
      </p:ext>
    </p:extLst>
  </p:cSld>
  <p:clrMapOvr>
    <a:masterClrMapping/>
  </p:clrMapOvr>
  <p:transition advClick="0" advTm="4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1998E-2B8D-0279-54EF-8B5E3D25AF45}"/>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  </a:t>
            </a:r>
            <a:r>
              <a:rPr lang="en-US" sz="6600" b="1" kern="1200">
                <a:solidFill>
                  <a:schemeClr val="tx1"/>
                </a:solidFill>
                <a:latin typeface="+mj-lt"/>
                <a:ea typeface="+mj-ea"/>
                <a:cs typeface="+mj-cs"/>
              </a:rPr>
              <a:t>Q and A: For Parents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9AF3D8D6-E0CE-1CAA-1A82-A66FCB7BB8B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B8A4D4C-7118-47C2-AB37-40F8D8C0DE4A}" type="datetime1">
              <a:rPr lang="en-US">
                <a:solidFill>
                  <a:schemeClr val="tx1">
                    <a:tint val="75000"/>
                  </a:schemeClr>
                </a:solidFill>
              </a:rPr>
              <a:pPr>
                <a:spcAft>
                  <a:spcPts val="600"/>
                </a:spcAft>
              </a:pPr>
              <a:t>4/28/2026</a:t>
            </a:fld>
            <a:endParaRPr lang="en-US">
              <a:solidFill>
                <a:schemeClr val="tx1">
                  <a:tint val="75000"/>
                </a:schemeClr>
              </a:solidFill>
            </a:endParaRPr>
          </a:p>
        </p:txBody>
      </p:sp>
    </p:spTree>
    <p:extLst>
      <p:ext uri="{BB962C8B-B14F-4D97-AF65-F5344CB8AC3E}">
        <p14:creationId xmlns:p14="http://schemas.microsoft.com/office/powerpoint/2010/main" val="4059600787"/>
      </p:ext>
    </p:extLst>
  </p:cSld>
  <p:clrMapOvr>
    <a:masterClrMapping/>
  </p:clrMapOvr>
  <p:transition advClick="0" advTm="4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8A77-E56F-C863-7C88-A4032C5722A0}"/>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Q and A</a:t>
            </a:r>
          </a:p>
        </p:txBody>
      </p:sp>
      <p:sp>
        <p:nvSpPr>
          <p:cNvPr id="4" name="TextBox 3">
            <a:extLst>
              <a:ext uri="{FF2B5EF4-FFF2-40B4-BE49-F238E27FC236}">
                <a16:creationId xmlns:a16="http://schemas.microsoft.com/office/drawing/2014/main" id="{8445F73E-70EE-9E0C-3162-A543C202DD19}"/>
              </a:ext>
            </a:extLst>
          </p:cNvPr>
          <p:cNvSpPr txBox="1"/>
          <p:nvPr/>
        </p:nvSpPr>
        <p:spPr>
          <a:xfrm>
            <a:off x="240844" y="117973"/>
            <a:ext cx="11595797" cy="1257780"/>
          </a:xfrm>
          <a:prstGeom prst="rect">
            <a:avLst/>
          </a:prstGeom>
          <a:noFill/>
          <a:ln>
            <a:solidFill>
              <a:schemeClr val="tx1"/>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lnSpc>
                <a:spcPct val="130000"/>
              </a:lnSpc>
              <a:spcBef>
                <a:spcPts val="1000"/>
              </a:spcBef>
            </a:pPr>
            <a:r>
              <a:rPr lang="en-US" sz="2000" b="1" u="sng">
                <a:latin typeface="Times New Roman"/>
                <a:cs typeface="Times New Roman"/>
              </a:rPr>
              <a:t>Question: </a:t>
            </a:r>
            <a:endParaRPr lang="en-US" sz="2000" b="1" i="1" u="sng">
              <a:latin typeface="Times New Roman"/>
              <a:cs typeface="Times New Roman"/>
            </a:endParaRPr>
          </a:p>
          <a:p>
            <a:pPr marL="57150">
              <a:lnSpc>
                <a:spcPct val="130000"/>
              </a:lnSpc>
              <a:spcBef>
                <a:spcPts val="1000"/>
              </a:spcBef>
            </a:pPr>
            <a:r>
              <a:rPr lang="en-US" b="1" i="1" u="sng" cap="all">
                <a:latin typeface="Times New Roman"/>
                <a:cs typeface="Times New Roman"/>
              </a:rPr>
              <a:t>How can someone become addicted to medications that are prescribed by doctors?</a:t>
            </a:r>
            <a:endParaRPr lang="en-US" b="1" i="1" u="sng">
              <a:latin typeface="Times New Roman"/>
              <a:cs typeface="Times New Roman"/>
            </a:endParaRPr>
          </a:p>
          <a:p>
            <a:endParaRPr lang="en-US"/>
          </a:p>
        </p:txBody>
      </p:sp>
      <p:sp>
        <p:nvSpPr>
          <p:cNvPr id="8" name="TextBox 7">
            <a:extLst>
              <a:ext uri="{FF2B5EF4-FFF2-40B4-BE49-F238E27FC236}">
                <a16:creationId xmlns:a16="http://schemas.microsoft.com/office/drawing/2014/main" id="{31405B5C-D98D-33CD-8039-A8B44FF21D1F}"/>
              </a:ext>
            </a:extLst>
          </p:cNvPr>
          <p:cNvSpPr txBox="1"/>
          <p:nvPr/>
        </p:nvSpPr>
        <p:spPr>
          <a:xfrm>
            <a:off x="379017" y="1476352"/>
            <a:ext cx="11281573" cy="470898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en-US" sz="2000" b="1">
                <a:latin typeface="Times New Roman"/>
                <a:cs typeface="Times New Roman"/>
              </a:rPr>
              <a:t>Some</a:t>
            </a:r>
            <a:r>
              <a:rPr lang="en-US" sz="2000" b="1">
                <a:latin typeface="Times New Roman"/>
                <a:ea typeface="+mn-lt"/>
                <a:cs typeface="Times New Roman"/>
              </a:rPr>
              <a:t> prescribed medications can influence the brain’s reward, pain, and anxiety systems, increasing the risk of addiction over time by altering neurotransmitters such as dopamine. </a:t>
            </a:r>
            <a:endParaRPr lang="en-US" sz="2000" b="1">
              <a:latin typeface="Times New Roman"/>
              <a:cs typeface="Times New Roman"/>
            </a:endParaRPr>
          </a:p>
          <a:p>
            <a:pPr>
              <a:buFont typeface="Arial"/>
              <a:buChar char="•"/>
            </a:pPr>
            <a:endParaRPr lang="en-US" sz="2000" b="1">
              <a:latin typeface="Times New Roman"/>
              <a:ea typeface="+mn-lt"/>
              <a:cs typeface="Times New Roman"/>
            </a:endParaRPr>
          </a:p>
          <a:p>
            <a:pPr>
              <a:buFont typeface="Arial"/>
              <a:buChar char="•"/>
            </a:pPr>
            <a:endParaRPr lang="en-US" sz="2000" b="1">
              <a:latin typeface="Times New Roman"/>
              <a:ea typeface="+mn-lt"/>
              <a:cs typeface="Times New Roman"/>
            </a:endParaRPr>
          </a:p>
          <a:p>
            <a:pPr>
              <a:buFont typeface="Arial"/>
              <a:buChar char="•"/>
            </a:pPr>
            <a:r>
              <a:rPr lang="en-US" sz="2000" b="1">
                <a:latin typeface="Times New Roman"/>
                <a:ea typeface="+mn-lt"/>
                <a:cs typeface="Times New Roman"/>
              </a:rPr>
              <a:t>Certain medications, including opioids, benzodiazepines, and stimulants, are especially associated with addiction potential because they strongly affect brain chemistry and reinforcement pathways. </a:t>
            </a:r>
          </a:p>
          <a:p>
            <a:pPr>
              <a:buFont typeface="Arial"/>
              <a:buChar char="•"/>
            </a:pPr>
            <a:endParaRPr lang="en-US" sz="2000" b="1">
              <a:latin typeface="Times New Roman"/>
              <a:cs typeface="Times New Roman"/>
            </a:endParaRPr>
          </a:p>
          <a:p>
            <a:pPr>
              <a:buFont typeface="Arial"/>
              <a:buChar char="•"/>
            </a:pPr>
            <a:endParaRPr lang="en-US" sz="2000" b="1">
              <a:latin typeface="Times New Roman"/>
              <a:ea typeface="+mn-lt"/>
              <a:cs typeface="Times New Roman"/>
            </a:endParaRPr>
          </a:p>
          <a:p>
            <a:pPr>
              <a:buFont typeface="Arial"/>
              <a:buChar char="•"/>
            </a:pPr>
            <a:r>
              <a:rPr lang="en-US" sz="2000" b="1">
                <a:latin typeface="Times New Roman"/>
                <a:ea typeface="+mn-lt"/>
                <a:cs typeface="Times New Roman"/>
              </a:rPr>
              <a:t>Continued use can lead to tolerance and physical dependence, meaning higher doses may be needed for the same effect and withdrawal symptoms may occur if the medication is reduced or stopped.</a:t>
            </a:r>
          </a:p>
          <a:p>
            <a:pPr>
              <a:buFont typeface="Arial"/>
              <a:buChar char="•"/>
            </a:pPr>
            <a:endParaRPr lang="en-US" sz="2000" b="1">
              <a:latin typeface="Times New Roman"/>
              <a:ea typeface="+mn-lt"/>
              <a:cs typeface="Times New Roman"/>
            </a:endParaRPr>
          </a:p>
          <a:p>
            <a:pPr>
              <a:buFont typeface="Arial"/>
              <a:buChar char="•"/>
            </a:pPr>
            <a:endParaRPr lang="en-US" sz="2000" b="1">
              <a:latin typeface="Times New Roman"/>
              <a:ea typeface="+mn-lt"/>
              <a:cs typeface="Times New Roman"/>
            </a:endParaRPr>
          </a:p>
          <a:p>
            <a:pPr>
              <a:buFont typeface="Arial"/>
              <a:buChar char="•"/>
            </a:pPr>
            <a:r>
              <a:rPr lang="en-US" sz="2000" b="1">
                <a:latin typeface="Times New Roman"/>
                <a:ea typeface="+mn-lt"/>
                <a:cs typeface="Times New Roman"/>
              </a:rPr>
              <a:t>Psychological dependence and misuse can also develop when individuals rely on medications to cope with stress, pain, or emotions, and addiction is recognized as a medical condition that can occur even when prescriptions are followed.</a:t>
            </a:r>
            <a:endParaRPr lang="en-US" sz="2000" b="1">
              <a:latin typeface="Times New Roman"/>
              <a:cs typeface="Times New Roman"/>
            </a:endParaRPr>
          </a:p>
        </p:txBody>
      </p:sp>
      <p:sp>
        <p:nvSpPr>
          <p:cNvPr id="3" name="Footer Placeholder 2">
            <a:extLst>
              <a:ext uri="{FF2B5EF4-FFF2-40B4-BE49-F238E27FC236}">
                <a16:creationId xmlns:a16="http://schemas.microsoft.com/office/drawing/2014/main" id="{606B62E9-6364-E7A2-4F63-EBB34DFBBA8D}"/>
              </a:ext>
            </a:extLst>
          </p:cNvPr>
          <p:cNvSpPr>
            <a:spLocks noGrp="1"/>
          </p:cNvSpPr>
          <p:nvPr>
            <p:ph type="ftr" sz="quarter" idx="11"/>
          </p:nvPr>
        </p:nvSpPr>
        <p:spPr>
          <a:xfrm flipH="1">
            <a:off x="8183880" y="6356350"/>
            <a:ext cx="3484880" cy="365125"/>
          </a:xfrm>
        </p:spPr>
        <p:txBody>
          <a:bodyPr/>
          <a:lstStyle/>
          <a:p>
            <a:r>
              <a:rPr lang="en-US"/>
              <a:t>(SAMHSA, 2024)</a:t>
            </a:r>
          </a:p>
        </p:txBody>
      </p:sp>
      <p:pic>
        <p:nvPicPr>
          <p:cNvPr id="5" name="p3 slide 10 ElevenLabs_2026-04-23T00_45_35_Rachel - Social Media Narrator_pvc_sp94_s70_sb85_se3_b_m2">
            <a:hlinkClick r:id="" action="ppaction://media"/>
            <a:extLst>
              <a:ext uri="{FF2B5EF4-FFF2-40B4-BE49-F238E27FC236}">
                <a16:creationId xmlns:a16="http://schemas.microsoft.com/office/drawing/2014/main" id="{9FA00308-1816-D056-2008-8FD4C9DA34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48569309"/>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55205C-B27E-9548-668E-D5494331F86A}"/>
              </a:ext>
            </a:extLst>
          </p:cNvPr>
          <p:cNvSpPr>
            <a:spLocks noGrp="1"/>
          </p:cNvSpPr>
          <p:nvPr>
            <p:ph type="dt" sz="half" idx="10"/>
          </p:nvPr>
        </p:nvSpPr>
        <p:spPr/>
        <p:txBody>
          <a:bodyPr/>
          <a:lstStyle/>
          <a:p>
            <a:fld id="{79CE8D2F-1630-45B1-A0AC-4CDA31AA848E}" type="datetime1">
              <a:t>4/28/2026</a:t>
            </a:fld>
            <a:endParaRPr lang="en-US"/>
          </a:p>
        </p:txBody>
      </p:sp>
      <p:sp>
        <p:nvSpPr>
          <p:cNvPr id="3" name="Footer Placeholder 2">
            <a:extLst>
              <a:ext uri="{FF2B5EF4-FFF2-40B4-BE49-F238E27FC236}">
                <a16:creationId xmlns:a16="http://schemas.microsoft.com/office/drawing/2014/main" id="{3142E585-2B4D-3A25-76D1-B2CC1C5E2A62}"/>
              </a:ext>
            </a:extLst>
          </p:cNvPr>
          <p:cNvSpPr>
            <a:spLocks noGrp="1"/>
          </p:cNvSpPr>
          <p:nvPr>
            <p:ph type="ftr" sz="quarter" idx="11"/>
          </p:nvPr>
        </p:nvSpPr>
        <p:spPr>
          <a:xfrm flipH="1">
            <a:off x="8204200" y="6356350"/>
            <a:ext cx="3637280" cy="365125"/>
          </a:xfrm>
        </p:spPr>
        <p:txBody>
          <a:bodyPr/>
          <a:lstStyle/>
          <a:p>
            <a:r>
              <a:rPr lang="en-US"/>
              <a:t>(SAMHSA, 2024)</a:t>
            </a:r>
          </a:p>
        </p:txBody>
      </p:sp>
      <p:sp>
        <p:nvSpPr>
          <p:cNvPr id="6" name="TextBox 5">
            <a:extLst>
              <a:ext uri="{FF2B5EF4-FFF2-40B4-BE49-F238E27FC236}">
                <a16:creationId xmlns:a16="http://schemas.microsoft.com/office/drawing/2014/main" id="{8A654FFD-5E7D-DBD3-DC97-3D4A1B1F12F2}"/>
              </a:ext>
            </a:extLst>
          </p:cNvPr>
          <p:cNvSpPr txBox="1"/>
          <p:nvPr/>
        </p:nvSpPr>
        <p:spPr>
          <a:xfrm>
            <a:off x="175136" y="153028"/>
            <a:ext cx="11667549" cy="6184322"/>
          </a:xfrm>
          <a:prstGeom prst="rect">
            <a:avLst/>
          </a:prstGeom>
          <a:noFill/>
          <a:ln>
            <a:solidFill>
              <a:schemeClr val="tx1"/>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en-US" sz="1600" b="1" u="sng">
                <a:latin typeface="Times New Roman"/>
                <a:cs typeface="Times New Roman"/>
              </a:rPr>
              <a:t>Question:</a:t>
            </a:r>
            <a:endParaRPr lang="en-US" sz="1600">
              <a:latin typeface="Times New Roman"/>
              <a:cs typeface="Times New Roman"/>
            </a:endParaRPr>
          </a:p>
          <a:p>
            <a:pPr>
              <a:lnSpc>
                <a:spcPct val="120000"/>
              </a:lnSpc>
              <a:spcBef>
                <a:spcPts val="1000"/>
              </a:spcBef>
            </a:pPr>
            <a:r>
              <a:rPr lang="en-US" sz="1600" b="1" i="1" u="sng">
                <a:latin typeface="Times New Roman"/>
                <a:cs typeface="Times New Roman"/>
              </a:rPr>
              <a:t>WHY DO SOME PARENTS BELIEVE PRESCRIPTION DRUG MISUSE IS LESS SERIOUS THAN USING LEGGAL DRUG?</a:t>
            </a:r>
            <a:endParaRPr lang="en-US" sz="1600" i="1">
              <a:latin typeface="Times New Roman"/>
              <a:cs typeface="Times New Roman"/>
            </a:endParaRPr>
          </a:p>
          <a:p>
            <a:pPr>
              <a:lnSpc>
                <a:spcPct val="120000"/>
              </a:lnSpc>
              <a:spcBef>
                <a:spcPts val="1000"/>
              </a:spcBef>
            </a:pPr>
            <a:endParaRPr lang="en-US" sz="1200"/>
          </a:p>
          <a:p>
            <a:pPr>
              <a:lnSpc>
                <a:spcPct val="150000"/>
              </a:lnSpc>
            </a:pPr>
            <a:r>
              <a:rPr lang="en-US" sz="2000" b="1">
                <a:latin typeface="Times New Roman"/>
                <a:ea typeface="+mn-lt"/>
                <a:cs typeface="Times New Roman"/>
              </a:rPr>
              <a:t>Because they are legally prescribed by doctors to treat medical conditions, some parents may believe that their child’s use of these medications is less dangerous than using illegal drugs like cocaine or heroin.</a:t>
            </a:r>
            <a:endParaRPr lang="en-US" sz="2000" b="1">
              <a:latin typeface="Times New Roman"/>
              <a:cs typeface="Times New Roman"/>
            </a:endParaRPr>
          </a:p>
          <a:p>
            <a:pPr>
              <a:lnSpc>
                <a:spcPct val="150000"/>
              </a:lnSpc>
            </a:pPr>
            <a:endParaRPr lang="en-US" sz="2000" b="1">
              <a:latin typeface="Times New Roman"/>
              <a:ea typeface="+mn-lt"/>
              <a:cs typeface="Times New Roman"/>
            </a:endParaRPr>
          </a:p>
          <a:p>
            <a:pPr>
              <a:lnSpc>
                <a:spcPct val="150000"/>
              </a:lnSpc>
            </a:pPr>
            <a:endParaRPr lang="en-US" sz="2000" b="1">
              <a:latin typeface="Times New Roman"/>
              <a:ea typeface="+mn-lt"/>
              <a:cs typeface="Times New Roman"/>
            </a:endParaRPr>
          </a:p>
          <a:p>
            <a:pPr>
              <a:lnSpc>
                <a:spcPct val="150000"/>
              </a:lnSpc>
            </a:pPr>
            <a:r>
              <a:rPr lang="en-US" sz="2000" b="1">
                <a:latin typeface="Times New Roman"/>
                <a:ea typeface="+mn-lt"/>
                <a:cs typeface="Times New Roman"/>
              </a:rPr>
              <a:t>However, when prescription drugs are taken without following a doctor’s instructions, in higher doses, or for the purpose of getting high, it is considered misuse and can be very harmful.</a:t>
            </a:r>
            <a:endParaRPr lang="en-US" sz="2000" b="1">
              <a:latin typeface="Times New Roman"/>
              <a:cs typeface="Times New Roman"/>
            </a:endParaRPr>
          </a:p>
          <a:p>
            <a:pPr>
              <a:lnSpc>
                <a:spcPct val="150000"/>
              </a:lnSpc>
            </a:pPr>
            <a:endParaRPr lang="en-US" sz="2000" b="1">
              <a:latin typeface="Times New Roman"/>
              <a:ea typeface="+mn-lt"/>
              <a:cs typeface="Times New Roman"/>
            </a:endParaRPr>
          </a:p>
          <a:p>
            <a:pPr>
              <a:lnSpc>
                <a:spcPct val="150000"/>
              </a:lnSpc>
            </a:pPr>
            <a:endParaRPr lang="en-US" sz="2000" b="1">
              <a:latin typeface="Times New Roman"/>
              <a:ea typeface="+mn-lt"/>
              <a:cs typeface="Times New Roman"/>
            </a:endParaRPr>
          </a:p>
          <a:p>
            <a:pPr>
              <a:lnSpc>
                <a:spcPct val="150000"/>
              </a:lnSpc>
            </a:pPr>
            <a:r>
              <a:rPr lang="en-US" sz="2000" b="1">
                <a:latin typeface="Times New Roman"/>
                <a:ea typeface="+mn-lt"/>
                <a:cs typeface="Times New Roman"/>
              </a:rPr>
              <a:t>Misusing prescription medications can lead to addiction, serious health problems, and even overdose, making them just as dangerous as illicit drugs.</a:t>
            </a:r>
            <a:endParaRPr lang="en-US" sz="2000" b="1">
              <a:latin typeface="Times New Roman"/>
              <a:cs typeface="Times New Roman"/>
            </a:endParaRPr>
          </a:p>
          <a:p>
            <a:pPr>
              <a:lnSpc>
                <a:spcPct val="150000"/>
              </a:lnSpc>
            </a:pPr>
            <a:r>
              <a:rPr lang="en-US" sz="2000" b="1">
                <a:latin typeface="Times New Roman"/>
                <a:ea typeface="+mn-lt"/>
                <a:cs typeface="Times New Roman"/>
              </a:rPr>
              <a:t>     </a:t>
            </a:r>
            <a:endParaRPr lang="en-US" sz="2000" b="1">
              <a:latin typeface="Times New Roman"/>
              <a:cs typeface="Times New Roman"/>
            </a:endParaRPr>
          </a:p>
        </p:txBody>
      </p:sp>
      <p:pic>
        <p:nvPicPr>
          <p:cNvPr id="4" name="p3 slide 11 ElevenLabs_2026-04-23T00_46_24_Rachel - Social Media Narrator_pvc_sp94_s70_sb85_se3_b_m2">
            <a:hlinkClick r:id="" action="ppaction://media"/>
            <a:extLst>
              <a:ext uri="{FF2B5EF4-FFF2-40B4-BE49-F238E27FC236}">
                <a16:creationId xmlns:a16="http://schemas.microsoft.com/office/drawing/2014/main" id="{A2BADC9F-39BF-4125-8102-4F61F70594A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70357974"/>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40BA-7EF4-FFDC-186B-A7F82D9777DC}"/>
              </a:ext>
            </a:extLst>
          </p:cNvPr>
          <p:cNvSpPr>
            <a:spLocks noGrp="1"/>
          </p:cNvSpPr>
          <p:nvPr>
            <p:ph type="title"/>
          </p:nvPr>
        </p:nvSpPr>
        <p:spPr>
          <a:xfrm>
            <a:off x="421640" y="263525"/>
            <a:ext cx="11399520" cy="1173163"/>
          </a:xfrm>
        </p:spPr>
        <p:txBody>
          <a:bodyPr>
            <a:normAutofit/>
          </a:bodyPr>
          <a:lstStyle/>
          <a:p>
            <a:pPr>
              <a:lnSpc>
                <a:spcPct val="150000"/>
              </a:lnSpc>
              <a:spcBef>
                <a:spcPts val="0"/>
              </a:spcBef>
            </a:pPr>
            <a:r>
              <a:rPr lang="en-US" sz="1600" b="1" i="1" u="sng">
                <a:latin typeface="Times New Roman"/>
                <a:cs typeface="Times New Roman"/>
              </a:rPr>
              <a:t>Question: </a:t>
            </a:r>
            <a:br>
              <a:rPr lang="en-US" sz="1600" b="1" i="1" u="sng">
                <a:latin typeface="Times New Roman"/>
                <a:cs typeface="Times New Roman"/>
              </a:rPr>
            </a:br>
            <a:r>
              <a:rPr lang="en-US" sz="1800" b="1" i="1" u="sng">
                <a:latin typeface="Times New Roman"/>
                <a:cs typeface="Times New Roman"/>
              </a:rPr>
              <a:t>HOW CAN SOMEONE BECOME ADDICTED TO MEDICATIONS THAT ARE PRESCRIBED BY DOCTORS?</a:t>
            </a:r>
            <a:endParaRPr lang="en-US" sz="1800" b="1" i="1">
              <a:latin typeface="Times New Roman"/>
              <a:cs typeface="Times New Roman"/>
            </a:endParaRPr>
          </a:p>
          <a:p>
            <a:endParaRPr lang="en-US"/>
          </a:p>
        </p:txBody>
      </p:sp>
      <p:sp>
        <p:nvSpPr>
          <p:cNvPr id="3" name="Content Placeholder 2">
            <a:extLst>
              <a:ext uri="{FF2B5EF4-FFF2-40B4-BE49-F238E27FC236}">
                <a16:creationId xmlns:a16="http://schemas.microsoft.com/office/drawing/2014/main" id="{A9753C53-A35D-2173-478D-152C1D9B5AF6}"/>
              </a:ext>
            </a:extLst>
          </p:cNvPr>
          <p:cNvSpPr>
            <a:spLocks noGrp="1"/>
          </p:cNvSpPr>
          <p:nvPr>
            <p:ph idx="1"/>
          </p:nvPr>
        </p:nvSpPr>
        <p:spPr>
          <a:xfrm>
            <a:off x="838200" y="1429385"/>
            <a:ext cx="10515600" cy="4747578"/>
          </a:xfrm>
        </p:spPr>
        <p:txBody>
          <a:bodyPr vert="horz" lIns="91440" tIns="45720" rIns="91440" bIns="45720" rtlCol="0" anchor="t">
            <a:noAutofit/>
          </a:bodyPr>
          <a:lstStyle/>
          <a:p>
            <a:pPr>
              <a:lnSpc>
                <a:spcPct val="150000"/>
              </a:lnSpc>
              <a:spcBef>
                <a:spcPts val="0"/>
              </a:spcBef>
            </a:pPr>
            <a:r>
              <a:rPr lang="en-US" sz="2000" b="1">
                <a:latin typeface="Times New Roman"/>
                <a:cs typeface="Times New Roman"/>
              </a:rPr>
              <a:t>If medications are taken in ways other than how a doctor prescribed them, problems can develop. This may include taking higher doses.</a:t>
            </a:r>
          </a:p>
          <a:p>
            <a:pPr>
              <a:lnSpc>
                <a:spcPct val="150000"/>
              </a:lnSpc>
              <a:spcBef>
                <a:spcPts val="0"/>
              </a:spcBef>
            </a:pPr>
            <a:endParaRPr lang="en-US" sz="2000" b="1">
              <a:latin typeface="Times New Roman"/>
              <a:cs typeface="Times New Roman"/>
            </a:endParaRPr>
          </a:p>
          <a:p>
            <a:pPr>
              <a:lnSpc>
                <a:spcPct val="150000"/>
              </a:lnSpc>
              <a:spcBef>
                <a:spcPts val="0"/>
              </a:spcBef>
            </a:pPr>
            <a:endParaRPr lang="en-US" sz="2000" b="1">
              <a:latin typeface="Times New Roman"/>
              <a:cs typeface="Times New Roman"/>
            </a:endParaRPr>
          </a:p>
          <a:p>
            <a:pPr>
              <a:lnSpc>
                <a:spcPct val="150000"/>
              </a:lnSpc>
              <a:spcBef>
                <a:spcPts val="0"/>
              </a:spcBef>
            </a:pPr>
            <a:r>
              <a:rPr lang="en-US" sz="2000" b="1">
                <a:latin typeface="Times New Roman"/>
                <a:cs typeface="Times New Roman"/>
              </a:rPr>
              <a:t>using the medication more often or using it for reasons other than treating a medical condition, such as to feel relaxed or high. Over time.</a:t>
            </a:r>
          </a:p>
          <a:p>
            <a:pPr>
              <a:lnSpc>
                <a:spcPct val="150000"/>
              </a:lnSpc>
              <a:spcBef>
                <a:spcPts val="0"/>
              </a:spcBef>
            </a:pPr>
            <a:endParaRPr lang="en-US" sz="2000" b="1">
              <a:latin typeface="Times New Roman"/>
              <a:cs typeface="Times New Roman"/>
            </a:endParaRPr>
          </a:p>
          <a:p>
            <a:pPr marL="0" indent="0">
              <a:lnSpc>
                <a:spcPct val="150000"/>
              </a:lnSpc>
              <a:spcBef>
                <a:spcPts val="0"/>
              </a:spcBef>
              <a:buNone/>
            </a:pPr>
            <a:endParaRPr lang="en-US" sz="2000" b="1">
              <a:latin typeface="Times New Roman"/>
              <a:cs typeface="Times New Roman"/>
            </a:endParaRPr>
          </a:p>
          <a:p>
            <a:pPr>
              <a:lnSpc>
                <a:spcPct val="150000"/>
              </a:lnSpc>
              <a:spcBef>
                <a:spcPts val="0"/>
              </a:spcBef>
            </a:pPr>
            <a:r>
              <a:rPr lang="en-US" sz="2000" b="1">
                <a:latin typeface="Times New Roman"/>
                <a:cs typeface="Times New Roman"/>
              </a:rPr>
              <a:t>the brain can become dependent on the drug, making it harder to stop using it, and this dependence can lead to addiction even if the medication originally came from a doctor.</a:t>
            </a:r>
          </a:p>
          <a:p>
            <a:endParaRPr lang="en-US" sz="2000" b="1">
              <a:latin typeface="Times New Roman"/>
              <a:cs typeface="Times New Roman"/>
            </a:endParaRPr>
          </a:p>
        </p:txBody>
      </p:sp>
      <p:sp>
        <p:nvSpPr>
          <p:cNvPr id="4" name="Footer Placeholder 3">
            <a:extLst>
              <a:ext uri="{FF2B5EF4-FFF2-40B4-BE49-F238E27FC236}">
                <a16:creationId xmlns:a16="http://schemas.microsoft.com/office/drawing/2014/main" id="{56D9412A-09D8-61D6-D631-DF038FC003D0}"/>
              </a:ext>
            </a:extLst>
          </p:cNvPr>
          <p:cNvSpPr>
            <a:spLocks noGrp="1"/>
          </p:cNvSpPr>
          <p:nvPr>
            <p:ph type="ftr" sz="quarter" idx="11"/>
          </p:nvPr>
        </p:nvSpPr>
        <p:spPr>
          <a:xfrm flipH="1">
            <a:off x="8153400" y="6356350"/>
            <a:ext cx="4297680" cy="365125"/>
          </a:xfrm>
        </p:spPr>
        <p:txBody>
          <a:bodyPr/>
          <a:lstStyle/>
          <a:p>
            <a:r>
              <a:rPr lang="en-US"/>
              <a:t>(SAMHSA, 2024)</a:t>
            </a:r>
          </a:p>
        </p:txBody>
      </p:sp>
      <p:pic>
        <p:nvPicPr>
          <p:cNvPr id="5" name="p3 slide 12  ElevenLabs_2026-04-23T00_47_04_Rachel - Social Media Narrator_pvc_sp94_s70_sb85_se3_b_m2">
            <a:hlinkClick r:id="" action="ppaction://media"/>
            <a:extLst>
              <a:ext uri="{FF2B5EF4-FFF2-40B4-BE49-F238E27FC236}">
                <a16:creationId xmlns:a16="http://schemas.microsoft.com/office/drawing/2014/main" id="{4312B679-FE49-B9ED-1A26-84D3B3225E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44193222"/>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AI-generated content may be incorrect.">
            <a:extLst>
              <a:ext uri="{FF2B5EF4-FFF2-40B4-BE49-F238E27FC236}">
                <a16:creationId xmlns:a16="http://schemas.microsoft.com/office/drawing/2014/main" id="{FF9D57A7-27EC-086F-2CF0-F9846CFA989F}"/>
              </a:ext>
            </a:extLst>
          </p:cNvPr>
          <p:cNvPicPr>
            <a:picLocks noChangeAspect="1"/>
          </p:cNvPicPr>
          <p:nvPr/>
        </p:nvPicPr>
        <p:blipFill>
          <a:blip r:embed="rId4"/>
          <a:stretch>
            <a:fillRect/>
          </a:stretch>
        </p:blipFill>
        <p:spPr>
          <a:xfrm>
            <a:off x="556592" y="722766"/>
            <a:ext cx="11139778" cy="2924192"/>
          </a:xfrm>
          <a:prstGeom prst="rect">
            <a:avLst/>
          </a:prstGeom>
        </p:spPr>
      </p:pic>
      <p:sp>
        <p:nvSpPr>
          <p:cNvPr id="3" name="TextBox 2">
            <a:extLst>
              <a:ext uri="{FF2B5EF4-FFF2-40B4-BE49-F238E27FC236}">
                <a16:creationId xmlns:a16="http://schemas.microsoft.com/office/drawing/2014/main" id="{0F77F725-F8B0-4316-89FE-2628573452EA}"/>
              </a:ext>
            </a:extLst>
          </p:cNvPr>
          <p:cNvSpPr txBox="1"/>
          <p:nvPr/>
        </p:nvSpPr>
        <p:spPr>
          <a:xfrm>
            <a:off x="1365295" y="4230094"/>
            <a:ext cx="10116388" cy="180016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endParaRPr lang="en-US" sz="2000"/>
          </a:p>
          <a:p>
            <a:pPr>
              <a:lnSpc>
                <a:spcPct val="90000"/>
              </a:lnSpc>
              <a:spcAft>
                <a:spcPts val="600"/>
              </a:spcAft>
            </a:pPr>
            <a:endParaRPr lang="en-US" sz="2000"/>
          </a:p>
          <a:p>
            <a:pPr>
              <a:lnSpc>
                <a:spcPct val="90000"/>
              </a:lnSpc>
              <a:spcAft>
                <a:spcPts val="600"/>
              </a:spcAft>
            </a:pPr>
            <a:r>
              <a:rPr lang="en-US" sz="2000"/>
              <a:t>                             </a:t>
            </a:r>
            <a:r>
              <a:rPr lang="en-US" sz="6000" i="1">
                <a:latin typeface="Times New Roman"/>
                <a:cs typeface="Times New Roman"/>
              </a:rPr>
              <a:t> Thank You</a:t>
            </a:r>
          </a:p>
          <a:p>
            <a:pPr indent="-228600">
              <a:lnSpc>
                <a:spcPct val="90000"/>
              </a:lnSpc>
              <a:spcAft>
                <a:spcPts val="600"/>
              </a:spcAft>
              <a:buFont typeface="Arial" panose="020B0604020202020204" pitchFamily="34" charset="0"/>
              <a:buChar char="•"/>
            </a:pPr>
            <a:endParaRPr lang="en-US" sz="6000" i="1">
              <a:latin typeface="Times New Roman"/>
              <a:cs typeface="Times New Roman"/>
            </a:endParaRPr>
          </a:p>
        </p:txBody>
      </p:sp>
      <p:pic>
        <p:nvPicPr>
          <p:cNvPr id="4" name="p3 slide 13 ElevenLabs_2026-04-23T00_47_44_Rachel - Social Media Narrator_pvc_sp94_s70_sb85_se3_b_m2">
            <a:hlinkClick r:id="" action="ppaction://media"/>
            <a:extLst>
              <a:ext uri="{FF2B5EF4-FFF2-40B4-BE49-F238E27FC236}">
                <a16:creationId xmlns:a16="http://schemas.microsoft.com/office/drawing/2014/main" id="{729D2985-3707-F487-7A50-34C9749A6F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467743719"/>
      </p:ext>
    </p:extLst>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00B98A-E8FD-1E22-862F-2643DA47E5FD}"/>
              </a:ext>
            </a:extLst>
          </p:cNvPr>
          <p:cNvSpPr txBox="1"/>
          <p:nvPr/>
        </p:nvSpPr>
        <p:spPr>
          <a:xfrm>
            <a:off x="508000" y="330200"/>
            <a:ext cx="11013440"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262626"/>
                </a:solidFill>
                <a:latin typeface="Times New Roman"/>
              </a:rPr>
              <a:t>                              </a:t>
            </a:r>
            <a:r>
              <a:rPr lang="en-US" sz="4000" b="1" i="1" u="sng">
                <a:solidFill>
                  <a:srgbClr val="262626"/>
                </a:solidFill>
                <a:latin typeface="Times New Roman"/>
              </a:rPr>
              <a:t>References</a:t>
            </a:r>
            <a:endParaRPr lang="en-US" sz="4000" i="1" u="sng">
              <a:solidFill>
                <a:srgbClr val="000000"/>
              </a:solidFill>
              <a:latin typeface="Times New Roman"/>
              <a:cs typeface="Times New Roman"/>
            </a:endParaRPr>
          </a:p>
          <a:p>
            <a:endParaRPr lang="en-US" sz="4000" b="1">
              <a:solidFill>
                <a:srgbClr val="262626"/>
              </a:solidFill>
              <a:latin typeface="Times New Roman"/>
              <a:cs typeface="Times New Roman"/>
            </a:endParaRPr>
          </a:p>
          <a:p>
            <a:r>
              <a:rPr lang="en-US" sz="2800" b="1">
                <a:solidFill>
                  <a:srgbClr val="262626"/>
                </a:solidFill>
                <a:latin typeface="Times New Roman"/>
              </a:rPr>
              <a:t>Continuity</a:t>
            </a:r>
            <a:r>
              <a:rPr lang="en-US" sz="2800" b="1" i="0" u="none" strike="noStrike">
                <a:solidFill>
                  <a:srgbClr val="262626"/>
                </a:solidFill>
                <a:latin typeface="Times New Roman"/>
              </a:rPr>
              <a:t> of Care After Medically Managed Withdrawal Substance Abuse and Mental Health Services Administration. (</a:t>
            </a:r>
            <a:r>
              <a:rPr lang="en-US" sz="2800" b="1">
                <a:solidFill>
                  <a:srgbClr val="262626"/>
                </a:solidFill>
                <a:latin typeface="Times New Roman"/>
              </a:rPr>
              <a:t>2024).</a:t>
            </a:r>
            <a:r>
              <a:rPr lang="en-US" sz="2800" b="1" i="0" u="none" strike="noStrike">
                <a:solidFill>
                  <a:srgbClr val="262626"/>
                </a:solidFill>
                <a:latin typeface="Times New Roman"/>
              </a:rPr>
              <a:t> </a:t>
            </a:r>
            <a:r>
              <a:rPr lang="en-US" sz="2800" b="1" i="1" u="none" strike="noStrike">
                <a:solidFill>
                  <a:srgbClr val="262626"/>
                </a:solidFill>
                <a:latin typeface="Times New Roman"/>
              </a:rPr>
              <a:t>Continuity of care after medically managed withdrawal from alcohol and/or drugs (CBE #3312) technical specifications and resource manual</a:t>
            </a:r>
            <a:r>
              <a:rPr lang="en-US" sz="2800" b="1" i="0" u="none" strike="noStrike">
                <a:solidFill>
                  <a:srgbClr val="262626"/>
                </a:solidFill>
                <a:latin typeface="Times New Roman"/>
              </a:rPr>
              <a:t>. </a:t>
            </a:r>
            <a:r>
              <a:rPr lang="en-US" sz="2800" b="1" i="0" u="sng" strike="noStrike">
                <a:solidFill>
                  <a:srgbClr val="1AC16E"/>
                </a:solidFill>
                <a:latin typeface="Times New Roman"/>
                <a:ea typeface="Segoe UI"/>
                <a:cs typeface="Times New Roman"/>
                <a:hlinkClick r:id="rId2"/>
              </a:rPr>
              <a:t>https://www.samhsa.gov/sites/default/files/cbe-3312-technical-specifications-manual.pdf</a:t>
            </a:r>
            <a:r>
              <a:rPr sz="2800" b="0" i="0">
                <a:solidFill>
                  <a:srgbClr val="000000"/>
                </a:solidFill>
                <a:latin typeface="Times New Roman"/>
                <a:ea typeface="Times New Roman"/>
                <a:cs typeface="Times New Roman"/>
              </a:rPr>
              <a:t> </a:t>
            </a:r>
            <a:endParaRPr lang="en-US" sz="2800">
              <a:latin typeface="Times New Roman"/>
              <a:cs typeface="Times New Roman"/>
            </a:endParaRPr>
          </a:p>
          <a:p>
            <a:endParaRPr lang="en-US" sz="3600">
              <a:latin typeface="Times New Roman"/>
              <a:cs typeface="Times New Roman"/>
            </a:endParaRPr>
          </a:p>
          <a:p>
            <a:pPr algn="ctr"/>
            <a:endParaRPr lang="en-US" sz="3600">
              <a:latin typeface="Aptos" panose="020B0004020202020204"/>
              <a:cs typeface="Times New Roman"/>
            </a:endParaRPr>
          </a:p>
        </p:txBody>
      </p:sp>
    </p:spTree>
    <p:extLst>
      <p:ext uri="{BB962C8B-B14F-4D97-AF65-F5344CB8AC3E}">
        <p14:creationId xmlns:p14="http://schemas.microsoft.com/office/powerpoint/2010/main" val="4086296213"/>
      </p:ext>
    </p:extLst>
  </p:cSld>
  <p:clrMapOvr>
    <a:masterClrMapping/>
  </p:clrMapOvr>
  <p:transition advClick="0" advTm="4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2E6A-3A75-08D7-1E5F-339F1C1CF16F}"/>
              </a:ext>
            </a:extLst>
          </p:cNvPr>
          <p:cNvSpPr>
            <a:spLocks noGrp="1"/>
          </p:cNvSpPr>
          <p:nvPr>
            <p:ph type="title"/>
          </p:nvPr>
        </p:nvSpPr>
        <p:spPr>
          <a:xfrm>
            <a:off x="1309370" y="937578"/>
            <a:ext cx="9824720" cy="3828097"/>
          </a:xfrm>
          <a:ln>
            <a:solidFill>
              <a:srgbClr val="0070C0"/>
            </a:solidFill>
          </a:ln>
        </p:spPr>
        <p:txBody>
          <a:bodyPr vert="horz" lIns="91440" tIns="45720" rIns="91440" bIns="45720" rtlCol="0" anchor="b">
            <a:noAutofit/>
          </a:bodyPr>
          <a:lstStyle/>
          <a:p>
            <a:pPr>
              <a:lnSpc>
                <a:spcPct val="100000"/>
              </a:lnSpc>
            </a:pPr>
            <a:r>
              <a:rPr lang="en-US" sz="3200" b="1">
                <a:solidFill>
                  <a:schemeClr val="bg2">
                    <a:lumMod val="10000"/>
                  </a:schemeClr>
                </a:solidFill>
              </a:rPr>
              <a:t>Withdrawal</a:t>
            </a:r>
            <a:r>
              <a:rPr lang="en-US" sz="3200" b="1">
                <a:solidFill>
                  <a:schemeClr val="bg2">
                    <a:lumMod val="10000"/>
                  </a:schemeClr>
                </a:solidFill>
                <a:ea typeface="+mj-lt"/>
                <a:cs typeface="+mj-lt"/>
              </a:rPr>
              <a:t> is the collection of physiological and psychological symptoms that appear when an individual reduces or discontinues use of a substance on which they have developed dependence. This occurs because the body and brain have neuroadaptation to the presence of the substance, so abrupt cessation results in a compensatory stress response.</a:t>
            </a:r>
            <a:endParaRPr lang="en-US" sz="3200" b="1">
              <a:solidFill>
                <a:schemeClr val="bg2">
                  <a:lumMod val="10000"/>
                </a:schemeClr>
              </a:solidFill>
            </a:endParaRPr>
          </a:p>
        </p:txBody>
      </p:sp>
      <p:sp>
        <p:nvSpPr>
          <p:cNvPr id="3" name="Text Placeholder 2">
            <a:extLst>
              <a:ext uri="{FF2B5EF4-FFF2-40B4-BE49-F238E27FC236}">
                <a16:creationId xmlns:a16="http://schemas.microsoft.com/office/drawing/2014/main" id="{ADB45763-0D10-BCB7-4369-4A2FF0E30760}"/>
              </a:ext>
            </a:extLst>
          </p:cNvPr>
          <p:cNvSpPr>
            <a:spLocks noGrp="1"/>
          </p:cNvSpPr>
          <p:nvPr>
            <p:ph type="body" idx="1"/>
          </p:nvPr>
        </p:nvSpPr>
        <p:spPr>
          <a:xfrm>
            <a:off x="831850" y="5249863"/>
            <a:ext cx="10515600" cy="839787"/>
          </a:xfrm>
        </p:spPr>
        <p:txBody>
          <a:bodyPr vert="horz" lIns="91440" tIns="45720" rIns="91440" bIns="45720" rtlCol="0" anchor="t">
            <a:normAutofit/>
          </a:bodyPr>
          <a:lstStyle/>
          <a:p>
            <a:r>
              <a:rPr lang="en-US"/>
              <a:t>                                          </a:t>
            </a:r>
            <a:r>
              <a:rPr lang="en-US" sz="4000" b="1">
                <a:solidFill>
                  <a:schemeClr val="tx1"/>
                </a:solidFill>
              </a:rPr>
              <a:t> What is Withdraw?</a:t>
            </a:r>
          </a:p>
        </p:txBody>
      </p:sp>
      <p:sp>
        <p:nvSpPr>
          <p:cNvPr id="4" name="Footer Placeholder 3">
            <a:extLst>
              <a:ext uri="{FF2B5EF4-FFF2-40B4-BE49-F238E27FC236}">
                <a16:creationId xmlns:a16="http://schemas.microsoft.com/office/drawing/2014/main" id="{393C9072-B8F5-84B9-B0CF-93D48259B200}"/>
              </a:ext>
            </a:extLst>
          </p:cNvPr>
          <p:cNvSpPr>
            <a:spLocks noGrp="1"/>
          </p:cNvSpPr>
          <p:nvPr>
            <p:ph type="ftr" sz="quarter" idx="11"/>
          </p:nvPr>
        </p:nvSpPr>
        <p:spPr/>
        <p:txBody>
          <a:bodyPr/>
          <a:lstStyle/>
          <a:p>
            <a:r>
              <a:rPr lang="en-US"/>
              <a:t>(SAMHSA, 2024)</a:t>
            </a:r>
          </a:p>
        </p:txBody>
      </p:sp>
      <p:pic>
        <p:nvPicPr>
          <p:cNvPr id="6" name="best P3 Slide 2ElevenLabs_2026-04-23T01_08_13_Rachel - Social Media Narrator_pvc_sp94_s70_sb85_se3_b_m2">
            <a:hlinkClick r:id="" action="ppaction://media"/>
            <a:extLst>
              <a:ext uri="{FF2B5EF4-FFF2-40B4-BE49-F238E27FC236}">
                <a16:creationId xmlns:a16="http://schemas.microsoft.com/office/drawing/2014/main" id="{0E5FD340-143E-8945-2256-4F962510E0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69129039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0B9EFA-3EDB-0C0F-ABF0-90B9CA7EA84F}"/>
              </a:ext>
            </a:extLst>
          </p:cNvPr>
          <p:cNvSpPr>
            <a:spLocks noGrp="1"/>
          </p:cNvSpPr>
          <p:nvPr>
            <p:ph type="ftr" sz="quarter" idx="11"/>
          </p:nvPr>
        </p:nvSpPr>
        <p:spPr/>
        <p:txBody>
          <a:bodyPr/>
          <a:lstStyle/>
          <a:p>
            <a:r>
              <a:rPr lang="en-US"/>
              <a:t>(SAMHSA, 2024)</a:t>
            </a:r>
          </a:p>
        </p:txBody>
      </p:sp>
      <p:sp>
        <p:nvSpPr>
          <p:cNvPr id="3" name="TextBox 2">
            <a:extLst>
              <a:ext uri="{FF2B5EF4-FFF2-40B4-BE49-F238E27FC236}">
                <a16:creationId xmlns:a16="http://schemas.microsoft.com/office/drawing/2014/main" id="{048E1165-E888-93E7-40BE-FB3546C0C37B}"/>
              </a:ext>
            </a:extLst>
          </p:cNvPr>
          <p:cNvSpPr txBox="1"/>
          <p:nvPr/>
        </p:nvSpPr>
        <p:spPr>
          <a:xfrm>
            <a:off x="1760646" y="142032"/>
            <a:ext cx="80206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a:t>
            </a:r>
            <a:r>
              <a:rPr lang="en-US" sz="4000" b="1"/>
              <a:t>   How the body reacts</a:t>
            </a:r>
          </a:p>
        </p:txBody>
      </p:sp>
      <p:sp>
        <p:nvSpPr>
          <p:cNvPr id="4" name="TextBox 3">
            <a:extLst>
              <a:ext uri="{FF2B5EF4-FFF2-40B4-BE49-F238E27FC236}">
                <a16:creationId xmlns:a16="http://schemas.microsoft.com/office/drawing/2014/main" id="{E61366A7-11C4-794A-5C6E-1BA9C4A724DD}"/>
              </a:ext>
            </a:extLst>
          </p:cNvPr>
          <p:cNvSpPr txBox="1"/>
          <p:nvPr/>
        </p:nvSpPr>
        <p:spPr>
          <a:xfrm>
            <a:off x="965025" y="1264853"/>
            <a:ext cx="10334852" cy="4401205"/>
          </a:xfrm>
          <a:prstGeom prst="rect">
            <a:avLst/>
          </a:prstGeom>
          <a:noFill/>
          <a:ln>
            <a:solidFill>
              <a:schemeClr val="tx1"/>
            </a:solidFill>
            <a:prstDash val="sysDot"/>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2000" b="1">
                <a:highlight>
                  <a:srgbClr val="FFFFFF"/>
                </a:highlight>
                <a:latin typeface="Aptos"/>
                <a:cs typeface="Times New Roman"/>
              </a:rPr>
              <a:t>Disruption in the brain's chemical balance can affect the nervous system, leading to symptoms such as anxiety, irritability, tremors, sweating, and insomnia.</a:t>
            </a:r>
            <a:endParaRPr lang="en-US" sz="2000" b="1">
              <a:highlight>
                <a:srgbClr val="C6C6C6"/>
              </a:highlight>
              <a:latin typeface="Aptos"/>
              <a:cs typeface="Times New Roman"/>
            </a:endParaRPr>
          </a:p>
          <a:p>
            <a:endParaRPr lang="en-US" sz="2000" b="1">
              <a:highlight>
                <a:srgbClr val="C6C6C6"/>
              </a:highlight>
              <a:latin typeface="Aptos"/>
              <a:cs typeface="Times New Roman"/>
            </a:endParaRPr>
          </a:p>
          <a:p>
            <a:endParaRPr lang="en-US" sz="2000" b="1">
              <a:highlight>
                <a:srgbClr val="C6C6C6"/>
              </a:highlight>
              <a:latin typeface="Aptos"/>
              <a:cs typeface="Times New Roman"/>
            </a:endParaRPr>
          </a:p>
          <a:p>
            <a:pPr marL="171450" indent="-171450">
              <a:buFont typeface="Arial"/>
              <a:buChar char="•"/>
            </a:pPr>
            <a:r>
              <a:rPr lang="en-US" sz="2000" b="1">
                <a:highlight>
                  <a:srgbClr val="FFFFFF"/>
                </a:highlight>
                <a:latin typeface="Aptos"/>
                <a:cs typeface="Times New Roman"/>
              </a:rPr>
              <a:t>The cardiovascular system may respond with increased heart rate, high blood pressure, and palpitations because of an overactive stress response. </a:t>
            </a:r>
            <a:endParaRPr lang="en-US" sz="2000" b="1">
              <a:highlight>
                <a:srgbClr val="C6C6C6"/>
              </a:highlight>
              <a:latin typeface="Aptos"/>
              <a:cs typeface="Times New Roman"/>
            </a:endParaRPr>
          </a:p>
          <a:p>
            <a:endParaRPr lang="en-US" sz="2000" b="1">
              <a:highlight>
                <a:srgbClr val="FFFFFF"/>
              </a:highlight>
              <a:latin typeface="Aptos"/>
              <a:cs typeface="Times New Roman"/>
            </a:endParaRPr>
          </a:p>
          <a:p>
            <a:endParaRPr lang="en-US" sz="2000" b="1">
              <a:highlight>
                <a:srgbClr val="FFFFFF"/>
              </a:highlight>
              <a:latin typeface="Aptos"/>
              <a:cs typeface="Times New Roman"/>
            </a:endParaRPr>
          </a:p>
          <a:p>
            <a:pPr marL="171450" indent="-171450">
              <a:buFont typeface="Arial"/>
              <a:buChar char="•"/>
            </a:pPr>
            <a:r>
              <a:rPr lang="en-US" sz="2000" b="1">
                <a:highlight>
                  <a:srgbClr val="FFFFFF"/>
                </a:highlight>
                <a:latin typeface="Aptos"/>
                <a:cs typeface="Times New Roman"/>
              </a:rPr>
              <a:t>Disruption in the normal regulation of movement and sensation can lead to pain, stiffness, and cramps in the muscles and joints. </a:t>
            </a:r>
            <a:endParaRPr lang="en-US" sz="2000" b="1">
              <a:highlight>
                <a:srgbClr val="C6C6C6"/>
              </a:highlight>
              <a:latin typeface="Aptos"/>
              <a:cs typeface="Times New Roman"/>
            </a:endParaRPr>
          </a:p>
          <a:p>
            <a:endParaRPr lang="en-US" sz="2000" b="1">
              <a:highlight>
                <a:srgbClr val="FFFFFF"/>
              </a:highlight>
              <a:latin typeface="Aptos"/>
              <a:cs typeface="Times New Roman"/>
            </a:endParaRPr>
          </a:p>
          <a:p>
            <a:endParaRPr lang="en-US" sz="2000" b="1">
              <a:highlight>
                <a:srgbClr val="FFFFFF"/>
              </a:highlight>
              <a:latin typeface="Aptos"/>
              <a:cs typeface="Times New Roman"/>
            </a:endParaRPr>
          </a:p>
          <a:p>
            <a:pPr marL="171450" indent="-171450">
              <a:buFont typeface="Arial"/>
              <a:buChar char="•"/>
            </a:pPr>
            <a:r>
              <a:rPr lang="en-US" sz="2000" b="1">
                <a:highlight>
                  <a:srgbClr val="FFFFFF"/>
                </a:highlight>
                <a:latin typeface="Aptos"/>
                <a:cs typeface="Times New Roman"/>
              </a:rPr>
              <a:t>The brain and emotional system may show mood swings, depression, cravings, and difficulty concentrating as neurotransmitters rebalance.</a:t>
            </a:r>
            <a:endParaRPr lang="en-US" sz="2000" b="1">
              <a:highlight>
                <a:srgbClr val="C6C6C6"/>
              </a:highlight>
              <a:latin typeface="Aptos"/>
              <a:cs typeface="Times New Roman"/>
            </a:endParaRPr>
          </a:p>
        </p:txBody>
      </p:sp>
      <p:pic>
        <p:nvPicPr>
          <p:cNvPr id="5" name="p3 slide 3ElevenLabs_2026-04-23T00_41_33_Rachel - Social Media Narrator_pvc_sp94_s70_sb85_se3_b_m2">
            <a:hlinkClick r:id="" action="ppaction://media"/>
            <a:extLst>
              <a:ext uri="{FF2B5EF4-FFF2-40B4-BE49-F238E27FC236}">
                <a16:creationId xmlns:a16="http://schemas.microsoft.com/office/drawing/2014/main" id="{161ED5BD-F461-ED2C-71EF-5664B8E708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48220500"/>
      </p:ext>
    </p:extLst>
  </p:cSld>
  <p:clrMapOvr>
    <a:masterClrMapping/>
  </p:clrMapOvr>
  <p:transition advClick="0"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DB3E95-2644-933C-E212-02C5032B4E98}"/>
              </a:ext>
            </a:extLst>
          </p:cNvPr>
          <p:cNvSpPr txBox="1"/>
          <p:nvPr/>
        </p:nvSpPr>
        <p:spPr>
          <a:xfrm>
            <a:off x="640080" y="325369"/>
            <a:ext cx="4368602" cy="19568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000" b="1" u="sng">
                <a:latin typeface="+mj-lt"/>
                <a:ea typeface="+mj-ea"/>
                <a:cs typeface="+mj-cs"/>
              </a:rPr>
              <a:t>Why Medically Managed Withdrawal is Important</a:t>
            </a:r>
            <a:br>
              <a:rPr lang="en-US" sz="3000" b="1" u="sng">
                <a:latin typeface="+mj-lt"/>
                <a:ea typeface="+mj-ea"/>
                <a:cs typeface="+mj-cs"/>
              </a:rPr>
            </a:br>
            <a:endParaRPr lang="en-US" sz="3000">
              <a:latin typeface="+mj-lt"/>
              <a:ea typeface="+mj-ea"/>
              <a:cs typeface="+mj-cs"/>
            </a:endParaRP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9E2209-9714-21FE-93DD-73243133BCF4}"/>
              </a:ext>
            </a:extLst>
          </p:cNvPr>
          <p:cNvSpPr txBox="1"/>
          <p:nvPr/>
        </p:nvSpPr>
        <p:spPr>
          <a:xfrm>
            <a:off x="244969" y="2684751"/>
            <a:ext cx="5400700" cy="35088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spcAft>
                <a:spcPts val="600"/>
              </a:spcAft>
              <a:buFont typeface="Arial" panose="020B0604020202020204" pitchFamily="34" charset="0"/>
              <a:buChar char="•"/>
            </a:pPr>
            <a:r>
              <a:rPr lang="en-US" sz="2200" b="1"/>
              <a:t>Medically managed withdrawal provides safety for severe withdrawal symptoms such as seizures, reduces relapse risk by stabilizing the body and managing cravings, and serves as a bridge to ongoing treatment including therapy and medication-assisted programs. </a:t>
            </a:r>
            <a:endParaRPr lang="en-US" sz="2200"/>
          </a:p>
        </p:txBody>
      </p:sp>
      <p:pic>
        <p:nvPicPr>
          <p:cNvPr id="12" name="Picture 11" descr="Analyzing medical x-ray results">
            <a:extLst>
              <a:ext uri="{FF2B5EF4-FFF2-40B4-BE49-F238E27FC236}">
                <a16:creationId xmlns:a16="http://schemas.microsoft.com/office/drawing/2014/main" id="{B5D43AF9-2DE2-E6CA-CE51-9111314FD205}"/>
              </a:ext>
            </a:extLst>
          </p:cNvPr>
          <p:cNvPicPr>
            <a:picLocks noChangeAspect="1"/>
          </p:cNvPicPr>
          <p:nvPr/>
        </p:nvPicPr>
        <p:blipFill>
          <a:blip r:embed="rId4"/>
          <a:srcRect l="19536" r="13511" b="-1"/>
          <a:stretch>
            <a:fillRect/>
          </a:stretch>
        </p:blipFill>
        <p:spPr>
          <a:xfrm>
            <a:off x="6017257" y="10"/>
            <a:ext cx="617322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ooter Placeholder 2">
            <a:extLst>
              <a:ext uri="{FF2B5EF4-FFF2-40B4-BE49-F238E27FC236}">
                <a16:creationId xmlns:a16="http://schemas.microsoft.com/office/drawing/2014/main" id="{8CC027A1-F7E8-5ED5-8B86-883E22F3F031}"/>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(SAMHSA, 2024)</a:t>
            </a:r>
          </a:p>
        </p:txBody>
      </p:sp>
      <p:sp>
        <p:nvSpPr>
          <p:cNvPr id="8" name="Title 1">
            <a:extLst>
              <a:ext uri="{FF2B5EF4-FFF2-40B4-BE49-F238E27FC236}">
                <a16:creationId xmlns:a16="http://schemas.microsoft.com/office/drawing/2014/main" id="{09E0628E-9206-CD8A-BAEA-C330D5401E3E}"/>
              </a:ext>
            </a:extLst>
          </p:cNvPr>
          <p:cNvSpPr>
            <a:spLocks noGrp="1"/>
          </p:cNvSpPr>
          <p:nvPr/>
        </p:nvSpPr>
        <p:spPr>
          <a:xfrm>
            <a:off x="452496" y="247122"/>
            <a:ext cx="11456602" cy="14601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br>
              <a:rPr lang="en-US" sz="1200" b="1"/>
            </a:br>
            <a:r>
              <a:rPr lang="en-US" sz="1200" b="1"/>
              <a:t>                                              </a:t>
            </a:r>
            <a:r>
              <a:rPr lang="en-US" sz="1200" b="1">
                <a:solidFill>
                  <a:srgbClr val="000000"/>
                </a:solidFill>
                <a:latin typeface="Aptos Display"/>
                <a:cs typeface="Times New Roman"/>
              </a:rPr>
              <a:t> </a:t>
            </a:r>
            <a:r>
              <a:rPr lang="en-US" sz="1400" b="1">
                <a:solidFill>
                  <a:srgbClr val="000000"/>
                </a:solidFill>
                <a:latin typeface="Aptos Display"/>
                <a:cs typeface="Times New Roman"/>
              </a:rPr>
              <a:t>       </a:t>
            </a:r>
            <a:endParaRPr lang="en-US" sz="1600" b="1">
              <a:latin typeface="Times New Roman"/>
              <a:ea typeface="+mj-lt"/>
              <a:cs typeface="Times New Roman"/>
            </a:endParaRPr>
          </a:p>
        </p:txBody>
      </p:sp>
      <p:pic>
        <p:nvPicPr>
          <p:cNvPr id="2" name="p3 slide 4ElevenLabs_2026-04-23T00_42_19_Rachel - Social Media Narrator_pvc_sp94_s70_sb85_se3_b_m2">
            <a:hlinkClick r:id="" action="ppaction://media"/>
            <a:extLst>
              <a:ext uri="{FF2B5EF4-FFF2-40B4-BE49-F238E27FC236}">
                <a16:creationId xmlns:a16="http://schemas.microsoft.com/office/drawing/2014/main" id="{0817A750-F561-4106-830F-BE42F93463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109930982"/>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666D-A4AE-895B-D531-79E4F9E58160}"/>
              </a:ext>
            </a:extLst>
          </p:cNvPr>
          <p:cNvSpPr>
            <a:spLocks noGrp="1"/>
          </p:cNvSpPr>
          <p:nvPr>
            <p:ph type="ctrTitle"/>
          </p:nvPr>
        </p:nvSpPr>
        <p:spPr>
          <a:xfrm>
            <a:off x="154280" y="2653265"/>
            <a:ext cx="3848008" cy="3460077"/>
          </a:xfrm>
        </p:spPr>
        <p:txBody>
          <a:bodyPr vert="horz" lIns="91440" tIns="45720" rIns="91440" bIns="45720" rtlCol="0" anchor="t">
            <a:normAutofit/>
          </a:bodyPr>
          <a:lstStyle/>
          <a:p>
            <a:r>
              <a:rPr lang="en-US" sz="2800" b="1" u="sng" kern="1200">
                <a:latin typeface="+mj-lt"/>
                <a:ea typeface="+mj-ea"/>
                <a:cs typeface="+mj-cs"/>
              </a:rPr>
              <a:t>Teen Considerations</a:t>
            </a:r>
            <a:br>
              <a:rPr lang="en-US" sz="2800" b="1" u="sng"/>
            </a:br>
            <a:endParaRPr lang="en-US" sz="2500" kern="1200">
              <a:solidFill>
                <a:schemeClr val="tx1"/>
              </a:solidFill>
              <a:latin typeface="+mj-lt"/>
              <a:ea typeface="+mj-ea"/>
              <a:cs typeface="+mj-cs"/>
            </a:endParaRPr>
          </a:p>
          <a:p>
            <a:r>
              <a:rPr lang="en-US" sz="2800" b="1" kern="1200">
                <a:latin typeface="Times New Roman"/>
                <a:cs typeface="Times New Roman"/>
              </a:rPr>
              <a:t>Adolescents’ </a:t>
            </a:r>
            <a:r>
              <a:rPr lang="en-US" sz="2800" b="1">
                <a:latin typeface="Times New Roman"/>
                <a:cs typeface="Times New Roman"/>
              </a:rPr>
              <a:t>Brains</a:t>
            </a:r>
            <a:r>
              <a:rPr lang="en-US" sz="2800" b="1" kern="1200">
                <a:latin typeface="Times New Roman"/>
                <a:cs typeface="Times New Roman"/>
              </a:rPr>
              <a:t> are still </a:t>
            </a:r>
            <a:r>
              <a:rPr lang="en-US" sz="2800" b="1">
                <a:latin typeface="Times New Roman"/>
                <a:cs typeface="Times New Roman"/>
              </a:rPr>
              <a:t>Developing</a:t>
            </a:r>
            <a:r>
              <a:rPr lang="en-US" sz="2800" b="1" kern="1200">
                <a:latin typeface="Times New Roman"/>
                <a:cs typeface="Times New Roman"/>
              </a:rPr>
              <a:t>, so </a:t>
            </a:r>
            <a:r>
              <a:rPr lang="en-US" sz="2800" b="1">
                <a:latin typeface="Times New Roman"/>
                <a:cs typeface="Times New Roman"/>
              </a:rPr>
              <a:t>Withdrawal</a:t>
            </a:r>
            <a:r>
              <a:rPr lang="en-US" sz="2800" b="1" kern="1200">
                <a:latin typeface="Times New Roman"/>
                <a:cs typeface="Times New Roman"/>
              </a:rPr>
              <a:t> can be more </a:t>
            </a:r>
            <a:r>
              <a:rPr lang="en-US" sz="2800" b="1">
                <a:latin typeface="Times New Roman"/>
                <a:cs typeface="Times New Roman"/>
              </a:rPr>
              <a:t>Psychologically</a:t>
            </a:r>
            <a:r>
              <a:rPr lang="en-US" sz="2800" b="1" kern="1200">
                <a:latin typeface="Times New Roman"/>
                <a:cs typeface="Times New Roman"/>
              </a:rPr>
              <a:t> </a:t>
            </a:r>
            <a:r>
              <a:rPr lang="en-US" sz="2800" b="1">
                <a:latin typeface="Times New Roman"/>
                <a:cs typeface="Times New Roman"/>
              </a:rPr>
              <a:t>Intense</a:t>
            </a:r>
            <a:r>
              <a:rPr lang="en-US" sz="2800" b="1" kern="1200">
                <a:latin typeface="Times New Roman"/>
                <a:cs typeface="Times New Roman"/>
              </a:rPr>
              <a:t>.</a:t>
            </a:r>
          </a:p>
          <a:p>
            <a:endParaRPr lang="en-US" sz="25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CBBDF5C3-A6E5-8F9E-00E2-7FAF4526D821}"/>
              </a:ext>
            </a:extLst>
          </p:cNvPr>
          <p:cNvSpPr>
            <a:spLocks noGrp="1"/>
          </p:cNvSpPr>
          <p:nvPr>
            <p:ph type="subTitle" idx="1"/>
          </p:nvPr>
        </p:nvSpPr>
        <p:spPr>
          <a:xfrm>
            <a:off x="4404078" y="132833"/>
            <a:ext cx="7271455" cy="6115567"/>
          </a:xfrm>
          <a:ln w="28575">
            <a:solidFill>
              <a:schemeClr val="tx1"/>
            </a:solidFill>
          </a:ln>
        </p:spPr>
        <p:txBody>
          <a:bodyPr vert="horz" lIns="91440" tIns="45720" rIns="91440" bIns="45720" rtlCol="0" anchor="ctr">
            <a:noAutofit/>
          </a:bodyPr>
          <a:lstStyle/>
          <a:p>
            <a:pPr marL="285750" indent="-285750" algn="l">
              <a:buFont typeface="Arial"/>
              <a:buChar char="•"/>
            </a:pPr>
            <a:r>
              <a:rPr lang="en-US" sz="1800" b="1" cap="all" spc="300">
                <a:latin typeface="Times New Roman"/>
                <a:ea typeface="+mn-lt"/>
                <a:cs typeface="Times New Roman"/>
              </a:rPr>
              <a:t>Withdrawal happens when the body reacts to stopping or reducing a substance, causing physical and emotional symptoms as the brain adjusts. </a:t>
            </a:r>
            <a:endParaRPr lang="en-US" sz="1800" b="1" cap="all" spc="300">
              <a:latin typeface="Times New Roman"/>
              <a:cs typeface="Times New Roman"/>
            </a:endParaRPr>
          </a:p>
          <a:p>
            <a:pPr marL="285750" indent="-285750" algn="l">
              <a:buFont typeface="Arial"/>
              <a:buChar char="•"/>
            </a:pPr>
            <a:endParaRPr lang="en-US" sz="1800" b="1" cap="all" spc="300">
              <a:latin typeface="Times New Roman"/>
              <a:ea typeface="+mn-lt"/>
              <a:cs typeface="Times New Roman"/>
            </a:endParaRPr>
          </a:p>
          <a:p>
            <a:pPr marL="285750" indent="-285750" algn="l">
              <a:buFont typeface="Arial"/>
              <a:buChar char="•"/>
            </a:pPr>
            <a:r>
              <a:rPr lang="en-US" sz="1800" b="1" cap="all" spc="300">
                <a:latin typeface="Times New Roman"/>
                <a:ea typeface="+mn-lt"/>
                <a:cs typeface="Times New Roman"/>
              </a:rPr>
              <a:t>Teens need medically managed withdrawal because their brains and bodies are still developing, which can increase the severity of symptoms. </a:t>
            </a:r>
            <a:endParaRPr lang="en-US" sz="1800" b="1" cap="all" spc="300">
              <a:latin typeface="Times New Roman"/>
              <a:cs typeface="Times New Roman"/>
            </a:endParaRPr>
          </a:p>
          <a:p>
            <a:pPr marL="285750" indent="-285750" algn="l">
              <a:buFont typeface="Arial"/>
              <a:buChar char="•"/>
            </a:pPr>
            <a:endParaRPr lang="en-US" sz="1800" b="1" cap="all" spc="300">
              <a:latin typeface="Times New Roman"/>
              <a:ea typeface="+mn-lt"/>
              <a:cs typeface="Times New Roman"/>
            </a:endParaRPr>
          </a:p>
          <a:p>
            <a:pPr marL="285750" indent="-285750" algn="l">
              <a:buFont typeface="Arial"/>
              <a:buChar char="•"/>
            </a:pPr>
            <a:r>
              <a:rPr lang="en-US" sz="1800" b="1" cap="all" spc="300">
                <a:latin typeface="Times New Roman"/>
                <a:ea typeface="+mn-lt"/>
                <a:cs typeface="Times New Roman"/>
              </a:rPr>
              <a:t>Supervised care helps keep teens safe by monitoring symptoms and reducing the risk of dangerous complications or relapse. </a:t>
            </a:r>
            <a:endParaRPr lang="en-US" sz="1800" b="1">
              <a:latin typeface="Times New Roman"/>
              <a:cs typeface="Times New Roman"/>
            </a:endParaRPr>
          </a:p>
          <a:p>
            <a:pPr marL="285750" indent="-285750" algn="l">
              <a:buFont typeface="Arial"/>
              <a:buChar char="•"/>
            </a:pPr>
            <a:endParaRPr lang="en-US" sz="1800" b="1" cap="all" spc="300">
              <a:latin typeface="Times New Roman"/>
              <a:ea typeface="+mn-lt"/>
              <a:cs typeface="Times New Roman"/>
            </a:endParaRPr>
          </a:p>
          <a:p>
            <a:pPr marL="285750" indent="-285750" algn="l">
              <a:buFont typeface="Arial"/>
              <a:buChar char="•"/>
            </a:pPr>
            <a:r>
              <a:rPr lang="en-US" sz="1800" b="1" cap="all" spc="300">
                <a:latin typeface="Times New Roman"/>
                <a:ea typeface="+mn-lt"/>
                <a:cs typeface="Times New Roman"/>
              </a:rPr>
              <a:t>It also provides a structured path to continued care, including therapy, counseling, and recovery support program</a:t>
            </a:r>
            <a:endParaRPr lang="en-US" sz="1800" b="1">
              <a:latin typeface="Times New Roman"/>
              <a:cs typeface="Times New Roman"/>
            </a:endParaRPr>
          </a:p>
          <a:p>
            <a:pPr indent="-228600" algn="l">
              <a:buChar char="•"/>
            </a:pPr>
            <a:endParaRPr lang="en-US" sz="900">
              <a:latin typeface="Aptos" panose="020B0004020202020204"/>
              <a:cs typeface="Times New Roman"/>
            </a:endParaRPr>
          </a:p>
        </p:txBody>
      </p:sp>
      <p:sp>
        <p:nvSpPr>
          <p:cNvPr id="4" name="Footer Placeholder 3">
            <a:extLst>
              <a:ext uri="{FF2B5EF4-FFF2-40B4-BE49-F238E27FC236}">
                <a16:creationId xmlns:a16="http://schemas.microsoft.com/office/drawing/2014/main" id="{7F8E853C-CCC0-D17E-067E-26D7757BB222}"/>
              </a:ext>
            </a:extLst>
          </p:cNvPr>
          <p:cNvSpPr>
            <a:spLocks noGrp="1"/>
          </p:cNvSpPr>
          <p:nvPr>
            <p:ph type="ftr" sz="quarter" idx="11"/>
          </p:nvPr>
        </p:nvSpPr>
        <p:spPr>
          <a:xfrm flipH="1">
            <a:off x="8153400" y="6249027"/>
            <a:ext cx="3752045" cy="472448"/>
          </a:xfrm>
        </p:spPr>
        <p:txBody>
          <a:bodyPr/>
          <a:lstStyle/>
          <a:p>
            <a:r>
              <a:rPr lang="en-US"/>
              <a:t>(SAMHSA, 2024)</a:t>
            </a:r>
          </a:p>
        </p:txBody>
      </p:sp>
      <p:pic>
        <p:nvPicPr>
          <p:cNvPr id="6" name="Graphic 5" descr="Smiling face outline with solid fill">
            <a:extLst>
              <a:ext uri="{FF2B5EF4-FFF2-40B4-BE49-F238E27FC236}">
                <a16:creationId xmlns:a16="http://schemas.microsoft.com/office/drawing/2014/main" id="{2A499B1C-F5E6-5B9E-FF0E-77D059A1E55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72080" y="1336040"/>
            <a:ext cx="914400" cy="914400"/>
          </a:xfrm>
          <a:prstGeom prst="rect">
            <a:avLst/>
          </a:prstGeom>
        </p:spPr>
      </p:pic>
      <p:pic>
        <p:nvPicPr>
          <p:cNvPr id="5" name="p3 slide 5 ElevenLabs_2026-04-23T00_42_58_Rachel - Social Media Narrator_pvc_sp94_s70_sb85_se3_b_m2">
            <a:hlinkClick r:id="" action="ppaction://media"/>
            <a:extLst>
              <a:ext uri="{FF2B5EF4-FFF2-40B4-BE49-F238E27FC236}">
                <a16:creationId xmlns:a16="http://schemas.microsoft.com/office/drawing/2014/main" id="{C6BAEA97-D6DC-DB8F-9340-FBA30E4E441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84400510"/>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83EB-909B-3736-AA02-B64F15E4A665}"/>
              </a:ext>
            </a:extLst>
          </p:cNvPr>
          <p:cNvSpPr>
            <a:spLocks noGrp="1"/>
          </p:cNvSpPr>
          <p:nvPr>
            <p:ph type="title"/>
          </p:nvPr>
        </p:nvSpPr>
        <p:spPr>
          <a:xfrm>
            <a:off x="1383829" y="365125"/>
            <a:ext cx="9969971" cy="864600"/>
          </a:xfrm>
        </p:spPr>
        <p:txBody>
          <a:bodyPr/>
          <a:lstStyle/>
          <a:p>
            <a:r>
              <a:rPr lang="en-US" sz="1100" b="1">
                <a:highlight>
                  <a:srgbClr val="FFFFFF"/>
                </a:highlight>
                <a:latin typeface="Times New Roman"/>
                <a:cs typeface="Times New Roman"/>
              </a:rPr>
              <a:t>                  </a:t>
            </a:r>
            <a:r>
              <a:rPr lang="en-US" sz="3600" b="1" u="sng">
                <a:solidFill>
                  <a:schemeClr val="tx1">
                    <a:lumMod val="95000"/>
                    <a:lumOff val="5000"/>
                  </a:schemeClr>
                </a:solidFill>
                <a:highlight>
                  <a:srgbClr val="FFFFFF"/>
                </a:highlight>
                <a:latin typeface="Aptos"/>
                <a:cs typeface="Times New Roman"/>
              </a:rPr>
              <a:t>Support is key</a:t>
            </a:r>
            <a:endParaRPr lang="en-US" sz="3600" b="1" u="sng">
              <a:solidFill>
                <a:schemeClr val="tx1">
                  <a:lumMod val="95000"/>
                  <a:lumOff val="5000"/>
                </a:schemeClr>
              </a:solidFill>
              <a:highlight>
                <a:srgbClr val="C6C6C6"/>
              </a:highlight>
              <a:latin typeface="Aptos"/>
              <a:cs typeface="Times New Roman"/>
            </a:endParaRPr>
          </a:p>
        </p:txBody>
      </p:sp>
      <p:sp>
        <p:nvSpPr>
          <p:cNvPr id="3" name="Content Placeholder 2">
            <a:extLst>
              <a:ext uri="{FF2B5EF4-FFF2-40B4-BE49-F238E27FC236}">
                <a16:creationId xmlns:a16="http://schemas.microsoft.com/office/drawing/2014/main" id="{33CC3F0B-6124-096E-5779-30EB65A6B0EE}"/>
              </a:ext>
            </a:extLst>
          </p:cNvPr>
          <p:cNvSpPr>
            <a:spLocks noGrp="1"/>
          </p:cNvSpPr>
          <p:nvPr>
            <p:ph idx="1"/>
          </p:nvPr>
        </p:nvSpPr>
        <p:spPr>
          <a:xfrm>
            <a:off x="781756" y="1327031"/>
            <a:ext cx="10572044" cy="4577118"/>
          </a:xfrm>
          <a:ln>
            <a:solidFill>
              <a:schemeClr val="tx2">
                <a:lumMod val="75000"/>
                <a:lumOff val="25000"/>
              </a:schemeClr>
            </a:solidFill>
          </a:ln>
        </p:spPr>
        <p:txBody>
          <a:bodyPr vert="horz" lIns="91440" tIns="45720" rIns="91440" bIns="45720" rtlCol="0" anchor="t">
            <a:noAutofit/>
          </a:bodyPr>
          <a:lstStyle/>
          <a:p>
            <a:pPr marL="342900" indent="-342900"/>
            <a:r>
              <a:rPr lang="en-US" sz="2400" b="1">
                <a:solidFill>
                  <a:schemeClr val="tx1">
                    <a:lumMod val="95000"/>
                    <a:lumOff val="5000"/>
                  </a:schemeClr>
                </a:solidFill>
                <a:highlight>
                  <a:srgbClr val="FFFFFF"/>
                </a:highlight>
                <a:latin typeface="Aptos Display"/>
              </a:rPr>
              <a:t>Family, school counselors, and peer support groups play an important role in helping teens stay on track during recovery. </a:t>
            </a:r>
            <a:endParaRPr lang="en-US" sz="2400" b="1">
              <a:solidFill>
                <a:schemeClr val="tx1">
                  <a:lumMod val="95000"/>
                  <a:lumOff val="5000"/>
                </a:schemeClr>
              </a:solidFill>
              <a:highlight>
                <a:srgbClr val="C6C6C6"/>
              </a:highlight>
              <a:latin typeface="Aptos Display"/>
            </a:endParaRPr>
          </a:p>
          <a:p>
            <a:pPr>
              <a:buNone/>
            </a:pPr>
            <a:endParaRPr lang="en-US" sz="2400" b="1">
              <a:solidFill>
                <a:schemeClr val="tx1">
                  <a:lumMod val="95000"/>
                  <a:lumOff val="5000"/>
                </a:schemeClr>
              </a:solidFill>
              <a:highlight>
                <a:srgbClr val="C6C6C6"/>
              </a:highlight>
              <a:latin typeface="Aptos Display"/>
            </a:endParaRPr>
          </a:p>
          <a:p>
            <a:r>
              <a:rPr lang="en-US" sz="2400" b="1">
                <a:solidFill>
                  <a:schemeClr val="tx1">
                    <a:lumMod val="95000"/>
                    <a:lumOff val="5000"/>
                  </a:schemeClr>
                </a:solidFill>
                <a:highlight>
                  <a:srgbClr val="FFFFFF"/>
                </a:highlight>
                <a:latin typeface="Aptos Display"/>
              </a:rPr>
              <a:t>Learning coping skills is essential for managing cravings and handling stress in healthy ways. </a:t>
            </a:r>
            <a:endParaRPr lang="en-US" sz="2400" b="1">
              <a:solidFill>
                <a:schemeClr val="tx1">
                  <a:lumMod val="95000"/>
                  <a:lumOff val="5000"/>
                </a:schemeClr>
              </a:solidFill>
              <a:highlight>
                <a:srgbClr val="C6C6C6"/>
              </a:highlight>
              <a:latin typeface="Aptos Display"/>
            </a:endParaRPr>
          </a:p>
          <a:p>
            <a:pPr>
              <a:buNone/>
            </a:pPr>
            <a:endParaRPr lang="en-US" sz="2400" b="1">
              <a:solidFill>
                <a:schemeClr val="tx1">
                  <a:lumMod val="95000"/>
                  <a:lumOff val="5000"/>
                </a:schemeClr>
              </a:solidFill>
              <a:highlight>
                <a:srgbClr val="C6C6C6"/>
              </a:highlight>
              <a:latin typeface="Aptos Display"/>
            </a:endParaRPr>
          </a:p>
          <a:p>
            <a:r>
              <a:rPr lang="en-US" sz="2400" b="1">
                <a:solidFill>
                  <a:schemeClr val="tx1">
                    <a:lumMod val="95000"/>
                    <a:lumOff val="5000"/>
                  </a:schemeClr>
                </a:solidFill>
                <a:highlight>
                  <a:srgbClr val="FFFFFF"/>
                </a:highlight>
                <a:latin typeface="Aptos Display"/>
              </a:rPr>
              <a:t>Medically managed care helps make the body safe and stable during withdrawal and early recovery. </a:t>
            </a:r>
            <a:endParaRPr lang="en-US" sz="2400" b="1">
              <a:solidFill>
                <a:schemeClr val="tx1">
                  <a:lumMod val="95000"/>
                  <a:lumOff val="5000"/>
                </a:schemeClr>
              </a:solidFill>
              <a:highlight>
                <a:srgbClr val="C6C6C6"/>
              </a:highlight>
              <a:latin typeface="Aptos Display"/>
            </a:endParaRPr>
          </a:p>
          <a:p>
            <a:pPr>
              <a:buNone/>
            </a:pPr>
            <a:endParaRPr lang="en-US" sz="2400" b="1">
              <a:solidFill>
                <a:schemeClr val="tx1">
                  <a:lumMod val="95000"/>
                  <a:lumOff val="5000"/>
                </a:schemeClr>
              </a:solidFill>
              <a:highlight>
                <a:srgbClr val="C6C6C6"/>
              </a:highlight>
              <a:latin typeface="Aptos Display"/>
            </a:endParaRPr>
          </a:p>
          <a:p>
            <a:r>
              <a:rPr lang="en-US" sz="2400" b="1">
                <a:solidFill>
                  <a:schemeClr val="tx1">
                    <a:lumMod val="95000"/>
                    <a:lumOff val="5000"/>
                  </a:schemeClr>
                </a:solidFill>
                <a:highlight>
                  <a:srgbClr val="FFFFFF"/>
                </a:highlight>
                <a:latin typeface="Aptos Display"/>
              </a:rPr>
              <a:t>Ongoing support prepares teens for long-term recovery and helps prevent future addiction or relapse.</a:t>
            </a:r>
            <a:endParaRPr lang="en-US" sz="2400" b="1">
              <a:solidFill>
                <a:schemeClr val="tx1">
                  <a:lumMod val="95000"/>
                  <a:lumOff val="5000"/>
                </a:schemeClr>
              </a:solidFill>
              <a:highlight>
                <a:srgbClr val="C6C6C6"/>
              </a:highlight>
              <a:latin typeface="Aptos Display"/>
            </a:endParaRPr>
          </a:p>
        </p:txBody>
      </p:sp>
      <p:sp>
        <p:nvSpPr>
          <p:cNvPr id="4" name="Footer Placeholder 3">
            <a:extLst>
              <a:ext uri="{FF2B5EF4-FFF2-40B4-BE49-F238E27FC236}">
                <a16:creationId xmlns:a16="http://schemas.microsoft.com/office/drawing/2014/main" id="{8BCA8793-6EA2-5057-1745-9341A3C26ECB}"/>
              </a:ext>
            </a:extLst>
          </p:cNvPr>
          <p:cNvSpPr>
            <a:spLocks noGrp="1"/>
          </p:cNvSpPr>
          <p:nvPr>
            <p:ph type="ftr" sz="quarter" idx="11"/>
          </p:nvPr>
        </p:nvSpPr>
        <p:spPr/>
        <p:txBody>
          <a:bodyPr/>
          <a:lstStyle/>
          <a:p>
            <a:r>
              <a:rPr lang="en-US"/>
              <a:t>(SAMHSA, 2024)</a:t>
            </a:r>
          </a:p>
        </p:txBody>
      </p:sp>
      <p:pic>
        <p:nvPicPr>
          <p:cNvPr id="5" name="p3 slide 6 ElevenLabs_2026-04-23T00_43_31_Rachel - Social Media Narrator_pvc_sp94_s70_sb85_se3_b_m2">
            <a:hlinkClick r:id="" action="ppaction://media"/>
            <a:extLst>
              <a:ext uri="{FF2B5EF4-FFF2-40B4-BE49-F238E27FC236}">
                <a16:creationId xmlns:a16="http://schemas.microsoft.com/office/drawing/2014/main" id="{2F2C98A4-25F7-7A5B-9BCA-E80C1DA40D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14179657"/>
      </p:ext>
    </p:extLst>
  </p:cSld>
  <p:clrMapOvr>
    <a:masterClrMapping/>
  </p:clrMapOvr>
  <p:transition advClick="0" advTm="2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oster of a group of people with their hands on their chest&#10;&#10;AI-generated content may be incorrect.">
            <a:extLst>
              <a:ext uri="{FF2B5EF4-FFF2-40B4-BE49-F238E27FC236}">
                <a16:creationId xmlns:a16="http://schemas.microsoft.com/office/drawing/2014/main" id="{808FFD37-E0C8-6F2A-7AFE-29747CB0D05D}"/>
              </a:ext>
            </a:extLst>
          </p:cNvPr>
          <p:cNvPicPr>
            <a:picLocks noChangeAspect="1"/>
          </p:cNvPicPr>
          <p:nvPr/>
        </p:nvPicPr>
        <p:blipFill>
          <a:blip r:embed="rId2"/>
          <a:stretch>
            <a:fillRect/>
          </a:stretch>
        </p:blipFill>
        <p:spPr>
          <a:xfrm>
            <a:off x="3744106" y="131350"/>
            <a:ext cx="4560769" cy="659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Date Placeholder 4">
            <a:extLst>
              <a:ext uri="{FF2B5EF4-FFF2-40B4-BE49-F238E27FC236}">
                <a16:creationId xmlns:a16="http://schemas.microsoft.com/office/drawing/2014/main" id="{5760B2BF-2BA3-EA94-DE35-7BC193363D1C}"/>
              </a:ext>
            </a:extLst>
          </p:cNvPr>
          <p:cNvSpPr>
            <a:spLocks noGrp="1"/>
          </p:cNvSpPr>
          <p:nvPr>
            <p:ph type="dt" sz="half" idx="10"/>
          </p:nvPr>
        </p:nvSpPr>
        <p:spPr>
          <a:xfrm>
            <a:off x="912628" y="6356350"/>
            <a:ext cx="2743200" cy="365125"/>
          </a:xfrm>
        </p:spPr>
        <p:txBody>
          <a:bodyPr/>
          <a:lstStyle/>
          <a:p>
            <a:pPr>
              <a:spcAft>
                <a:spcPts val="600"/>
              </a:spcAft>
            </a:pPr>
            <a:fld id="{D39F94ED-82E2-4C1B-B87F-F3225B655427}" type="datetime1">
              <a:pPr>
                <a:spcAft>
                  <a:spcPts val="600"/>
                </a:spcAft>
              </a:pPr>
              <a:t>4/28/2026</a:t>
            </a:fld>
            <a:endParaRPr lang="en-US"/>
          </a:p>
        </p:txBody>
      </p:sp>
      <p:sp>
        <p:nvSpPr>
          <p:cNvPr id="26" name="Footer Placeholder 5">
            <a:extLst>
              <a:ext uri="{FF2B5EF4-FFF2-40B4-BE49-F238E27FC236}">
                <a16:creationId xmlns:a16="http://schemas.microsoft.com/office/drawing/2014/main" id="{FEC13DA3-5CE7-EB35-7706-194E99D8AFF0}"/>
              </a:ext>
            </a:extLst>
          </p:cNvPr>
          <p:cNvSpPr>
            <a:spLocks noGrp="1"/>
          </p:cNvSpPr>
          <p:nvPr>
            <p:ph type="ftr" sz="quarter" idx="11"/>
          </p:nvPr>
        </p:nvSpPr>
        <p:spPr>
          <a:xfrm>
            <a:off x="9085819" y="6055843"/>
            <a:ext cx="1722176" cy="665632"/>
          </a:xfrm>
        </p:spPr>
        <p:txBody>
          <a:bodyPr/>
          <a:lstStyle/>
          <a:p>
            <a:pPr>
              <a:spcAft>
                <a:spcPts val="600"/>
              </a:spcAft>
            </a:pPr>
            <a:r>
              <a:rPr lang="en-US"/>
              <a:t>(SAMHSA, 2024)</a:t>
            </a:r>
          </a:p>
        </p:txBody>
      </p:sp>
    </p:spTree>
    <p:extLst>
      <p:ext uri="{BB962C8B-B14F-4D97-AF65-F5344CB8AC3E}">
        <p14:creationId xmlns:p14="http://schemas.microsoft.com/office/powerpoint/2010/main" val="748088544"/>
      </p:ext>
    </p:extLst>
  </p:cSld>
  <p:clrMapOvr>
    <a:masterClrMapping/>
  </p:clrMapOvr>
  <p:transition advClick="0" advTm="4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514CA-C5D5-F5DD-96A8-BD1A96D18175}"/>
              </a:ext>
            </a:extLst>
          </p:cNvPr>
          <p:cNvSpPr>
            <a:spLocks noGrp="1"/>
          </p:cNvSpPr>
          <p:nvPr>
            <p:ph type="ctrTitle"/>
          </p:nvPr>
        </p:nvSpPr>
        <p:spPr>
          <a:xfrm>
            <a:off x="1078828" y="293718"/>
            <a:ext cx="9157590" cy="5566756"/>
          </a:xfrm>
          <a:ln>
            <a:solidFill>
              <a:schemeClr val="tx1"/>
            </a:solidFill>
            <a:prstDash val="sysDot"/>
          </a:ln>
        </p:spPr>
        <p:txBody>
          <a:bodyPr anchor="ctr">
            <a:normAutofit/>
          </a:bodyPr>
          <a:lstStyle/>
          <a:p>
            <a:pPr>
              <a:lnSpc>
                <a:spcPct val="150000"/>
              </a:lnSpc>
            </a:pPr>
            <a:r>
              <a:rPr lang="en-US" sz="2400" b="1"/>
              <a:t>           </a:t>
            </a:r>
            <a:r>
              <a:rPr lang="en-US" sz="2800" b="1" u="sng">
                <a:latin typeface="Times New Roman"/>
                <a:cs typeface="Times New Roman"/>
              </a:rPr>
              <a:t>What Are The Side Effects of Drug Detox</a:t>
            </a:r>
            <a:br>
              <a:rPr lang="en-US" sz="2800" b="1" u="sng">
                <a:latin typeface="Times New Roman"/>
                <a:cs typeface="Times New Roman"/>
              </a:rPr>
            </a:br>
            <a:br>
              <a:rPr lang="en-US" sz="2800" b="1" u="sng">
                <a:latin typeface="Times New Roman"/>
                <a:cs typeface="Times New Roman"/>
              </a:rPr>
            </a:br>
            <a:r>
              <a:rPr lang="en-US" sz="2800" b="1">
                <a:ea typeface="+mj-lt"/>
                <a:cs typeface="+mj-lt"/>
              </a:rPr>
              <a:t>People undergoing drug detox may experience withdrawal symptoms that vary depending on the substance, including mood changes such as anxiety, depression, and agitation. They may also experience physical symptoms like flu-like illness, shaking, nausea, headaches, and strong cravings for the substance.</a:t>
            </a:r>
            <a:endParaRPr lang="en-US" sz="2400" b="1"/>
          </a:p>
          <a:p>
            <a:pPr>
              <a:lnSpc>
                <a:spcPct val="150000"/>
              </a:lnSpc>
            </a:pPr>
            <a:endParaRPr lang="en-US" sz="2400" b="1">
              <a:solidFill>
                <a:schemeClr val="bg2">
                  <a:lumMod val="10000"/>
                </a:schemeClr>
              </a:solidFill>
              <a:latin typeface="Aptos Display"/>
              <a:cs typeface="Times New Roman"/>
            </a:endParaRPr>
          </a:p>
        </p:txBody>
      </p:sp>
      <p:sp>
        <p:nvSpPr>
          <p:cNvPr id="3" name="Footer Placeholder 2">
            <a:extLst>
              <a:ext uri="{FF2B5EF4-FFF2-40B4-BE49-F238E27FC236}">
                <a16:creationId xmlns:a16="http://schemas.microsoft.com/office/drawing/2014/main" id="{38F69C68-6661-1565-5B06-14E847FBD83C}"/>
              </a:ext>
            </a:extLst>
          </p:cNvPr>
          <p:cNvSpPr>
            <a:spLocks noGrp="1"/>
          </p:cNvSpPr>
          <p:nvPr>
            <p:ph type="ftr" sz="quarter" idx="11"/>
          </p:nvPr>
        </p:nvSpPr>
        <p:spPr>
          <a:xfrm flipH="1">
            <a:off x="8153400" y="6077308"/>
            <a:ext cx="3333481" cy="644167"/>
          </a:xfrm>
        </p:spPr>
        <p:txBody>
          <a:bodyPr/>
          <a:lstStyle/>
          <a:p>
            <a:r>
              <a:rPr lang="en-US"/>
              <a:t>(SAMHSA, 2024)</a:t>
            </a:r>
          </a:p>
        </p:txBody>
      </p:sp>
      <p:pic>
        <p:nvPicPr>
          <p:cNvPr id="4" name="p3 slide 7 ElevenLabs_2026-04-23T00_44_00_Rachel - Social Media Narrator_pvc_sp94_s70_sb85_se3_b_m2">
            <a:hlinkClick r:id="" action="ppaction://media"/>
            <a:extLst>
              <a:ext uri="{FF2B5EF4-FFF2-40B4-BE49-F238E27FC236}">
                <a16:creationId xmlns:a16="http://schemas.microsoft.com/office/drawing/2014/main" id="{8413BACF-06C5-6631-6D63-F36378C08B5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312905600"/>
      </p:ext>
    </p:extLst>
  </p:cSld>
  <p:clrMapOvr>
    <a:masterClrMapping/>
  </p:clrMapOvr>
  <p:transition advClick="0" advTm="2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B9A4F-6A2B-5F4A-FE8D-C9D89BDFEA4B}"/>
              </a:ext>
            </a:extLst>
          </p:cNvPr>
          <p:cNvSpPr>
            <a:spLocks noGrp="1"/>
          </p:cNvSpPr>
          <p:nvPr>
            <p:ph type="ctrTitle"/>
          </p:nvPr>
        </p:nvSpPr>
        <p:spPr>
          <a:xfrm>
            <a:off x="253813" y="593999"/>
            <a:ext cx="11662512" cy="5607096"/>
          </a:xfrm>
          <a:ln>
            <a:solidFill>
              <a:schemeClr val="tx1"/>
            </a:solidFill>
            <a:prstDash val="sysDot"/>
          </a:ln>
        </p:spPr>
        <p:txBody>
          <a:bodyPr anchor="b">
            <a:normAutofit fontScale="90000"/>
          </a:bodyPr>
          <a:lstStyle/>
          <a:p>
            <a:pPr marL="342900" indent="-342900">
              <a:lnSpc>
                <a:spcPct val="150000"/>
              </a:lnSpc>
              <a:buAutoNum type="arabicPeriod"/>
            </a:pPr>
            <a:r>
              <a:rPr lang="en-US" sz="2000" b="1">
                <a:latin typeface="Times New Roman"/>
                <a:ea typeface="+mj-lt"/>
                <a:cs typeface="Times New Roman"/>
              </a:rPr>
              <a:t>Outpatient detox services are provided at scheduled intervals in settings such as a physician’s office or home health care, where patients are monitored for several hours a day while continuing to live at home. </a:t>
            </a:r>
            <a:br>
              <a:rPr lang="en-US" sz="2000" b="1">
                <a:latin typeface="Times New Roman"/>
                <a:cs typeface="Times New Roman"/>
              </a:rPr>
            </a:br>
            <a:endParaRPr lang="en-US" sz="2000" b="1">
              <a:latin typeface="Times New Roman"/>
              <a:cs typeface="Times New Roman"/>
            </a:endParaRPr>
          </a:p>
          <a:p>
            <a:pPr>
              <a:lnSpc>
                <a:spcPct val="150000"/>
              </a:lnSpc>
            </a:pPr>
            <a:r>
              <a:rPr lang="en-US" sz="2000" b="1">
                <a:latin typeface="Times New Roman"/>
                <a:ea typeface="+mj-lt"/>
                <a:cs typeface="Times New Roman"/>
              </a:rPr>
              <a:t>2.    Clinically managed residential detoxification (“social detox”) offers 24/7 supervision in a residential setting with minimal medical oversight, focusing on peer support and emotional stabilization during withdrawal. </a:t>
            </a:r>
            <a:br>
              <a:rPr lang="en-US" sz="2000" b="1">
                <a:latin typeface="Times New Roman"/>
                <a:ea typeface="+mj-lt"/>
                <a:cs typeface="Times New Roman"/>
              </a:rPr>
            </a:br>
            <a:endParaRPr lang="en-US" sz="2000" b="1">
              <a:latin typeface="Times New Roman"/>
              <a:ea typeface="+mj-lt"/>
              <a:cs typeface="Times New Roman"/>
            </a:endParaRPr>
          </a:p>
          <a:p>
            <a:pPr>
              <a:lnSpc>
                <a:spcPct val="150000"/>
              </a:lnSpc>
            </a:pPr>
            <a:r>
              <a:rPr lang="en-US" sz="2000" b="1">
                <a:latin typeface="Times New Roman"/>
                <a:ea typeface="+mj-lt"/>
                <a:cs typeface="Times New Roman"/>
              </a:rPr>
              <a:t>3.      Medically monitored inpatient detoxification provides continuous 24/7 medical care in a hospital or inpatient facility to closely manage withdrawal symptoms and respond to complications. </a:t>
            </a:r>
            <a:br>
              <a:rPr lang="en-US" sz="2000" b="1">
                <a:latin typeface="Times New Roman"/>
                <a:cs typeface="Times New Roman"/>
              </a:rPr>
            </a:br>
            <a:endParaRPr lang="en-US" sz="2000" b="1">
              <a:latin typeface="Times New Roman"/>
              <a:cs typeface="Times New Roman"/>
            </a:endParaRPr>
          </a:p>
          <a:p>
            <a:pPr>
              <a:lnSpc>
                <a:spcPct val="150000"/>
              </a:lnSpc>
            </a:pPr>
            <a:r>
              <a:rPr lang="en-US" sz="2000" b="1">
                <a:latin typeface="Times New Roman"/>
                <a:ea typeface="+mj-lt"/>
                <a:cs typeface="Times New Roman"/>
              </a:rPr>
              <a:t>4.      Medically managed intensive inpatient detoxification is the highest level of care, offering constant acute medical supervision for individuals with severe or complex withdrawal and medical needs.</a:t>
            </a:r>
            <a:endParaRPr lang="en-US" sz="2000" b="1">
              <a:latin typeface="Times New Roman"/>
              <a:cs typeface="Times New Roman"/>
            </a:endParaRPr>
          </a:p>
          <a:p>
            <a:pPr>
              <a:lnSpc>
                <a:spcPct val="150000"/>
              </a:lnSpc>
            </a:pPr>
            <a:br>
              <a:rPr lang="en-US" sz="1400" b="1">
                <a:latin typeface="Times New Roman"/>
                <a:cs typeface="Times New Roman"/>
              </a:rPr>
            </a:br>
            <a:r>
              <a:rPr lang="en-US" sz="1400" b="1">
                <a:latin typeface="Times New Roman"/>
                <a:cs typeface="Times New Roman"/>
              </a:rPr>
              <a:t>     </a:t>
            </a:r>
            <a:endParaRPr lang="en-US" sz="1600" b="1">
              <a:latin typeface="Times New Roman"/>
              <a:ea typeface="+mj-lt"/>
              <a:cs typeface="Times New Roman"/>
            </a:endParaRPr>
          </a:p>
        </p:txBody>
      </p:sp>
      <p:sp>
        <p:nvSpPr>
          <p:cNvPr id="5" name="TextBox 4">
            <a:extLst>
              <a:ext uri="{FF2B5EF4-FFF2-40B4-BE49-F238E27FC236}">
                <a16:creationId xmlns:a16="http://schemas.microsoft.com/office/drawing/2014/main" id="{E11AECA5-15D0-80E5-11F7-2A8AECCB1953}"/>
              </a:ext>
            </a:extLst>
          </p:cNvPr>
          <p:cNvSpPr txBox="1"/>
          <p:nvPr/>
        </p:nvSpPr>
        <p:spPr>
          <a:xfrm>
            <a:off x="3710281" y="100660"/>
            <a:ext cx="519740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latin typeface="Times New Roman"/>
              </a:rPr>
              <a:t>         </a:t>
            </a:r>
            <a:r>
              <a:rPr lang="en-US" sz="2400" b="1" i="0" u="sng" baseline="0">
                <a:solidFill>
                  <a:srgbClr val="000000"/>
                </a:solidFill>
                <a:latin typeface="Times New Roman"/>
              </a:rPr>
              <a:t>Ambulatory Detoxification </a:t>
            </a:r>
            <a:r>
              <a:rPr lang="en-US" sz="2400" b="0" i="0">
                <a:solidFill>
                  <a:srgbClr val="000000"/>
                </a:solidFill>
                <a:latin typeface="Times New Roman"/>
                <a:ea typeface="Times New Roman"/>
                <a:cs typeface="Times New Roman"/>
              </a:rPr>
              <a:t>​</a:t>
            </a:r>
            <a:endParaRPr lang="en-US" sz="2400">
              <a:latin typeface="Times New Roman"/>
              <a:cs typeface="Times New Roman"/>
            </a:endParaRPr>
          </a:p>
          <a:p>
            <a:pPr algn="ctr"/>
            <a:endParaRPr lang="en-US"/>
          </a:p>
        </p:txBody>
      </p:sp>
      <p:sp>
        <p:nvSpPr>
          <p:cNvPr id="3" name="Footer Placeholder 2">
            <a:extLst>
              <a:ext uri="{FF2B5EF4-FFF2-40B4-BE49-F238E27FC236}">
                <a16:creationId xmlns:a16="http://schemas.microsoft.com/office/drawing/2014/main" id="{4E358CBB-94CA-0084-1E81-A48240A1FE86}"/>
              </a:ext>
            </a:extLst>
          </p:cNvPr>
          <p:cNvSpPr>
            <a:spLocks noGrp="1"/>
          </p:cNvSpPr>
          <p:nvPr>
            <p:ph type="ftr" sz="quarter" idx="11"/>
          </p:nvPr>
        </p:nvSpPr>
        <p:spPr>
          <a:xfrm flipH="1">
            <a:off x="8153400" y="6313421"/>
            <a:ext cx="3923763" cy="354393"/>
          </a:xfrm>
        </p:spPr>
        <p:txBody>
          <a:bodyPr/>
          <a:lstStyle/>
          <a:p>
            <a:r>
              <a:rPr lang="en-US"/>
              <a:t>(SAMHSA, 2024)</a:t>
            </a:r>
          </a:p>
        </p:txBody>
      </p:sp>
      <p:pic>
        <p:nvPicPr>
          <p:cNvPr id="4" name="p3 slide 8 ElevenLabs_2026-04-23T00_44_31_Rachel - Social Media Narrator_pvc_sp94_s70_sb85_se3_b_m2">
            <a:hlinkClick r:id="" action="ppaction://media"/>
            <a:extLst>
              <a:ext uri="{FF2B5EF4-FFF2-40B4-BE49-F238E27FC236}">
                <a16:creationId xmlns:a16="http://schemas.microsoft.com/office/drawing/2014/main" id="{57801089-99B4-A5C2-B92E-31379111D21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542778768"/>
      </p:ext>
    </p:extLst>
  </p:cSld>
  <p:clrMapOvr>
    <a:masterClrMapping/>
  </p:clrMapOvr>
  <p:transition advClick="0"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1</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Understanding Withdrawal Management </vt:lpstr>
      <vt:lpstr>Withdrawal is the collection of physiological and psychological symptoms that appear when an individual reduces or discontinues use of a substance on which they have developed dependence. This occurs because the body and brain have neuroadaptation to the presence of the substance, so abrupt cessation results in a compensatory stress response.</vt:lpstr>
      <vt:lpstr>PowerPoint Presentation</vt:lpstr>
      <vt:lpstr>PowerPoint Presentation</vt:lpstr>
      <vt:lpstr>Teen Considerations  Adolescents’ Brains are still Developing, so Withdrawal can be more Psychologically Intense. </vt:lpstr>
      <vt:lpstr>                  Support is key</vt:lpstr>
      <vt:lpstr>PowerPoint Presentation</vt:lpstr>
      <vt:lpstr>           What Are The Side Effects of Drug Detox  People undergoing drug detox may experience withdrawal symptoms that vary depending on the substance, including mood changes such as anxiety, depression, and agitation. They may also experience physical symptoms like flu-like illness, shaking, nausea, headaches, and strong cravings for the substance. </vt:lpstr>
      <vt:lpstr>Outpatient detox services are provided at scheduled intervals in settings such as a physician’s office or home health care, where patients are monitored for several hours a day while continuing to live at home.   2.    Clinically managed residential detoxification (“social detox”) offers 24/7 supervision in a residential setting with minimal medical oversight, focusing on peer support and emotional stabilization during withdrawal.   3.      Medically monitored inpatient detoxification provides continuous 24/7 medical care in a hospital or inpatient facility to closely manage withdrawal symptoms and respond to complications.   4.      Medically managed intensive inpatient detoxification is the highest level of care, offering constant acute medical supervision for individuals with severe or complex withdrawal and medical needs.       </vt:lpstr>
      <vt:lpstr>Quitting Drugs Cold Turkey</vt:lpstr>
      <vt:lpstr>PowerPoint Presentation</vt:lpstr>
      <vt:lpstr>  Q and A: For Parents</vt:lpstr>
      <vt:lpstr>Q and A</vt:lpstr>
      <vt:lpstr>PowerPoint Presentation</vt:lpstr>
      <vt:lpstr>Question:  HOW CAN SOMEONE BECOME ADDICTED TO MEDICATIONS THAT ARE PRESCRIBED BY DOCTORS?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Withdrawal Management </dc:title>
  <dc:creator/>
  <cp:revision>2</cp:revision>
  <dcterms:created xsi:type="dcterms:W3CDTF">2026-03-28T17:47:47Z</dcterms:created>
  <dcterms:modified xsi:type="dcterms:W3CDTF">2026-04-28T19:14:45Z</dcterms:modified>
</cp:coreProperties>
</file>